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5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4" r:id="rId40"/>
    <p:sldId id="295" r:id="rId41"/>
    <p:sldId id="296" r:id="rId42"/>
    <p:sldId id="297" r:id="rId43"/>
    <p:sldId id="298" r:id="rId44"/>
    <p:sldId id="300" r:id="rId45"/>
    <p:sldId id="299" r:id="rId46"/>
    <p:sldId id="301" r:id="rId47"/>
    <p:sldId id="302" r:id="rId48"/>
    <p:sldId id="303" r:id="rId49"/>
    <p:sldId id="304" r:id="rId50"/>
    <p:sldId id="305" r:id="rId51"/>
    <p:sldId id="314" r:id="rId52"/>
    <p:sldId id="315" r:id="rId53"/>
    <p:sldId id="312" r:id="rId54"/>
    <p:sldId id="317" r:id="rId55"/>
    <p:sldId id="318" r:id="rId56"/>
    <p:sldId id="319" r:id="rId57"/>
    <p:sldId id="316" r:id="rId58"/>
  </p:sldIdLst>
  <p:sldSz cx="12192000" cy="6858000"/>
  <p:notesSz cx="6858000" cy="121920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Lato" panose="020F0502020204030203" pitchFamily="34" charset="0"/>
      <p:regular r:id="rId64"/>
      <p:bold r:id="rId65"/>
      <p:italic r:id="rId66"/>
      <p:boldItalic r:id="rId67"/>
    </p:embeddedFont>
    <p:embeddedFont>
      <p:font typeface="Lato Medium" panose="020F0502020204030203" pitchFamily="34" charset="0"/>
      <p:regular r:id="rId68"/>
      <p:italic r:id="rId69"/>
    </p:embeddedFont>
    <p:embeddedFont>
      <p:font typeface="Poppins" panose="00000500000000000000" pitchFamily="2" charset="0"/>
      <p:regular r:id="rId70"/>
      <p:bold r:id="rId71"/>
      <p:italic r:id="rId72"/>
      <p:boldItalic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E5C3D9-1D36-40D4-8016-1BFF97553A48}" v="16" dt="2023-07-27T17:53:27.1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650"/>
    <p:restoredTop sz="94646"/>
  </p:normalViewPr>
  <p:slideViewPr>
    <p:cSldViewPr snapToGrid="0" snapToObjects="1">
      <p:cViewPr varScale="1">
        <p:scale>
          <a:sx n="58" d="100"/>
          <a:sy n="58" d="100"/>
        </p:scale>
        <p:origin x="42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e.luo@gmail.com" userId="0f79da23177fd2ac" providerId="LiveId" clId="{BBE5C3D9-1D36-40D4-8016-1BFF97553A48}"/>
    <pc:docChg chg="undo custSel modSld">
      <pc:chgData name="bree.luo@gmail.com" userId="0f79da23177fd2ac" providerId="LiveId" clId="{BBE5C3D9-1D36-40D4-8016-1BFF97553A48}" dt="2023-07-27T17:53:31.441" v="127" actId="1076"/>
      <pc:docMkLst>
        <pc:docMk/>
      </pc:docMkLst>
      <pc:sldChg chg="addSp delSp modSp mod delAnim modAnim">
        <pc:chgData name="bree.luo@gmail.com" userId="0f79da23177fd2ac" providerId="LiveId" clId="{BBE5C3D9-1D36-40D4-8016-1BFF97553A48}" dt="2023-07-27T17:47:31.730" v="26" actId="1076"/>
        <pc:sldMkLst>
          <pc:docMk/>
          <pc:sldMk cId="0" sldId="265"/>
        </pc:sldMkLst>
        <pc:spChg chg="mod">
          <ac:chgData name="bree.luo@gmail.com" userId="0f79da23177fd2ac" providerId="LiveId" clId="{BBE5C3D9-1D36-40D4-8016-1BFF97553A48}" dt="2023-07-27T17:47:02.428" v="21" actId="1076"/>
          <ac:spMkLst>
            <pc:docMk/>
            <pc:sldMk cId="0" sldId="265"/>
            <ac:spMk id="5" creationId="{00000000-0000-0000-0000-000000000000}"/>
          </ac:spMkLst>
        </pc:spChg>
        <pc:picChg chg="del">
          <ac:chgData name="bree.luo@gmail.com" userId="0f79da23177fd2ac" providerId="LiveId" clId="{BBE5C3D9-1D36-40D4-8016-1BFF97553A48}" dt="2023-07-27T17:46:11.120" v="0" actId="478"/>
          <ac:picMkLst>
            <pc:docMk/>
            <pc:sldMk cId="0" sldId="265"/>
            <ac:picMk id="6" creationId="{00000000-0000-0000-0000-000000000000}"/>
          </ac:picMkLst>
        </pc:picChg>
        <pc:picChg chg="add mod">
          <ac:chgData name="bree.luo@gmail.com" userId="0f79da23177fd2ac" providerId="LiveId" clId="{BBE5C3D9-1D36-40D4-8016-1BFF97553A48}" dt="2023-07-27T17:47:31.730" v="26" actId="1076"/>
          <ac:picMkLst>
            <pc:docMk/>
            <pc:sldMk cId="0" sldId="265"/>
            <ac:picMk id="7" creationId="{D7FA3DF3-5C5B-4FFD-2F10-3CA6B4D7AA1E}"/>
          </ac:picMkLst>
        </pc:picChg>
        <pc:picChg chg="del">
          <ac:chgData name="bree.luo@gmail.com" userId="0f79da23177fd2ac" providerId="LiveId" clId="{BBE5C3D9-1D36-40D4-8016-1BFF97553A48}" dt="2023-07-27T17:46:59.142" v="20" actId="478"/>
          <ac:picMkLst>
            <pc:docMk/>
            <pc:sldMk cId="0" sldId="265"/>
            <ac:picMk id="8" creationId="{A3B165A5-84DD-F7FF-8621-5A705F40E11E}"/>
          </ac:picMkLst>
        </pc:picChg>
      </pc:sldChg>
      <pc:sldChg chg="addSp delSp modSp mod delAnim modAnim">
        <pc:chgData name="bree.luo@gmail.com" userId="0f79da23177fd2ac" providerId="LiveId" clId="{BBE5C3D9-1D36-40D4-8016-1BFF97553A48}" dt="2023-07-27T17:48:41.166" v="43" actId="1076"/>
        <pc:sldMkLst>
          <pc:docMk/>
          <pc:sldMk cId="0" sldId="272"/>
        </pc:sldMkLst>
        <pc:spChg chg="mod">
          <ac:chgData name="bree.luo@gmail.com" userId="0f79da23177fd2ac" providerId="LiveId" clId="{BBE5C3D9-1D36-40D4-8016-1BFF97553A48}" dt="2023-07-27T17:48:03.672" v="37" actId="1076"/>
          <ac:spMkLst>
            <pc:docMk/>
            <pc:sldMk cId="0" sldId="272"/>
            <ac:spMk id="5" creationId="{00000000-0000-0000-0000-000000000000}"/>
          </ac:spMkLst>
        </pc:spChg>
        <pc:picChg chg="del">
          <ac:chgData name="bree.luo@gmail.com" userId="0f79da23177fd2ac" providerId="LiveId" clId="{BBE5C3D9-1D36-40D4-8016-1BFF97553A48}" dt="2023-07-27T17:47:41.925" v="27" actId="478"/>
          <ac:picMkLst>
            <pc:docMk/>
            <pc:sldMk cId="0" sldId="272"/>
            <ac:picMk id="6" creationId="{00000000-0000-0000-0000-000000000000}"/>
          </ac:picMkLst>
        </pc:picChg>
        <pc:picChg chg="add mod">
          <ac:chgData name="bree.luo@gmail.com" userId="0f79da23177fd2ac" providerId="LiveId" clId="{BBE5C3D9-1D36-40D4-8016-1BFF97553A48}" dt="2023-07-27T17:48:41.166" v="43" actId="1076"/>
          <ac:picMkLst>
            <pc:docMk/>
            <pc:sldMk cId="0" sldId="272"/>
            <ac:picMk id="7" creationId="{FA8A0CCC-AD6D-937C-3CA5-11A4F17E30AE}"/>
          </ac:picMkLst>
        </pc:picChg>
        <pc:picChg chg="del">
          <ac:chgData name="bree.luo@gmail.com" userId="0f79da23177fd2ac" providerId="LiveId" clId="{BBE5C3D9-1D36-40D4-8016-1BFF97553A48}" dt="2023-07-27T17:48:05.265" v="38" actId="478"/>
          <ac:picMkLst>
            <pc:docMk/>
            <pc:sldMk cId="0" sldId="272"/>
            <ac:picMk id="8" creationId="{A1A4DAB6-DE5C-DF1F-1B94-3F655E8BE441}"/>
          </ac:picMkLst>
        </pc:picChg>
      </pc:sldChg>
      <pc:sldChg chg="addSp delSp modSp mod delAnim modAnim">
        <pc:chgData name="bree.luo@gmail.com" userId="0f79da23177fd2ac" providerId="LiveId" clId="{BBE5C3D9-1D36-40D4-8016-1BFF97553A48}" dt="2023-07-27T17:49:49.263" v="67" actId="1076"/>
        <pc:sldMkLst>
          <pc:docMk/>
          <pc:sldMk cId="0" sldId="281"/>
        </pc:sldMkLst>
        <pc:spChg chg="mod">
          <ac:chgData name="bree.luo@gmail.com" userId="0f79da23177fd2ac" providerId="LiveId" clId="{BBE5C3D9-1D36-40D4-8016-1BFF97553A48}" dt="2023-07-27T17:49:26.741" v="61" actId="1076"/>
          <ac:spMkLst>
            <pc:docMk/>
            <pc:sldMk cId="0" sldId="281"/>
            <ac:spMk id="5" creationId="{00000000-0000-0000-0000-000000000000}"/>
          </ac:spMkLst>
        </pc:spChg>
        <pc:picChg chg="mod">
          <ac:chgData name="bree.luo@gmail.com" userId="0f79da23177fd2ac" providerId="LiveId" clId="{BBE5C3D9-1D36-40D4-8016-1BFF97553A48}" dt="2023-07-27T17:49:25.057" v="60" actId="1076"/>
          <ac:picMkLst>
            <pc:docMk/>
            <pc:sldMk cId="0" sldId="281"/>
            <ac:picMk id="4" creationId="{00000000-0000-0000-0000-000000000000}"/>
          </ac:picMkLst>
        </pc:picChg>
        <pc:picChg chg="del">
          <ac:chgData name="bree.luo@gmail.com" userId="0f79da23177fd2ac" providerId="LiveId" clId="{BBE5C3D9-1D36-40D4-8016-1BFF97553A48}" dt="2023-07-27T17:48:59.287" v="44" actId="478"/>
          <ac:picMkLst>
            <pc:docMk/>
            <pc:sldMk cId="0" sldId="281"/>
            <ac:picMk id="6" creationId="{00000000-0000-0000-0000-000000000000}"/>
          </ac:picMkLst>
        </pc:picChg>
        <pc:picChg chg="add mod">
          <ac:chgData name="bree.luo@gmail.com" userId="0f79da23177fd2ac" providerId="LiveId" clId="{BBE5C3D9-1D36-40D4-8016-1BFF97553A48}" dt="2023-07-27T17:49:49.263" v="67" actId="1076"/>
          <ac:picMkLst>
            <pc:docMk/>
            <pc:sldMk cId="0" sldId="281"/>
            <ac:picMk id="7" creationId="{4EB227DF-A402-9635-662E-E92BB69CEC5B}"/>
          </ac:picMkLst>
        </pc:picChg>
        <pc:picChg chg="del">
          <ac:chgData name="bree.luo@gmail.com" userId="0f79da23177fd2ac" providerId="LiveId" clId="{BBE5C3D9-1D36-40D4-8016-1BFF97553A48}" dt="2023-07-27T17:49:27.891" v="62" actId="478"/>
          <ac:picMkLst>
            <pc:docMk/>
            <pc:sldMk cId="0" sldId="281"/>
            <ac:picMk id="8" creationId="{7ECB9084-747C-364A-1ABC-805902389706}"/>
          </ac:picMkLst>
        </pc:picChg>
      </pc:sldChg>
      <pc:sldChg chg="addSp delSp modSp mod delAnim modAnim">
        <pc:chgData name="bree.luo@gmail.com" userId="0f79da23177fd2ac" providerId="LiveId" clId="{BBE5C3D9-1D36-40D4-8016-1BFF97553A48}" dt="2023-07-27T17:51:49.450" v="88" actId="1076"/>
        <pc:sldMkLst>
          <pc:docMk/>
          <pc:sldMk cId="0" sldId="290"/>
        </pc:sldMkLst>
        <pc:spChg chg="mod">
          <ac:chgData name="bree.luo@gmail.com" userId="0f79da23177fd2ac" providerId="LiveId" clId="{BBE5C3D9-1D36-40D4-8016-1BFF97553A48}" dt="2023-07-27T17:51:49.450" v="88" actId="1076"/>
          <ac:spMkLst>
            <pc:docMk/>
            <pc:sldMk cId="0" sldId="290"/>
            <ac:spMk id="5" creationId="{00000000-0000-0000-0000-000000000000}"/>
          </ac:spMkLst>
        </pc:spChg>
        <pc:picChg chg="del">
          <ac:chgData name="bree.luo@gmail.com" userId="0f79da23177fd2ac" providerId="LiveId" clId="{BBE5C3D9-1D36-40D4-8016-1BFF97553A48}" dt="2023-07-27T17:50:53.825" v="68" actId="478"/>
          <ac:picMkLst>
            <pc:docMk/>
            <pc:sldMk cId="0" sldId="290"/>
            <ac:picMk id="6" creationId="{00000000-0000-0000-0000-000000000000}"/>
          </ac:picMkLst>
        </pc:picChg>
        <pc:picChg chg="add mod">
          <ac:chgData name="bree.luo@gmail.com" userId="0f79da23177fd2ac" providerId="LiveId" clId="{BBE5C3D9-1D36-40D4-8016-1BFF97553A48}" dt="2023-07-27T17:51:42.040" v="87" actId="14100"/>
          <ac:picMkLst>
            <pc:docMk/>
            <pc:sldMk cId="0" sldId="290"/>
            <ac:picMk id="7" creationId="{D4531C51-12F6-4BD8-5221-9CD4A990DE41}"/>
          </ac:picMkLst>
        </pc:picChg>
        <pc:picChg chg="del">
          <ac:chgData name="bree.luo@gmail.com" userId="0f79da23177fd2ac" providerId="LiveId" clId="{BBE5C3D9-1D36-40D4-8016-1BFF97553A48}" dt="2023-07-27T17:51:21.956" v="83" actId="478"/>
          <ac:picMkLst>
            <pc:docMk/>
            <pc:sldMk cId="0" sldId="290"/>
            <ac:picMk id="8" creationId="{3C27E441-940C-B2D2-86FD-5299C812049D}"/>
          </ac:picMkLst>
        </pc:picChg>
      </pc:sldChg>
      <pc:sldChg chg="addSp delSp modSp mod delAnim modAnim">
        <pc:chgData name="bree.luo@gmail.com" userId="0f79da23177fd2ac" providerId="LiveId" clId="{BBE5C3D9-1D36-40D4-8016-1BFF97553A48}" dt="2023-07-27T17:52:51.841" v="118" actId="1076"/>
        <pc:sldMkLst>
          <pc:docMk/>
          <pc:sldMk cId="0" sldId="297"/>
        </pc:sldMkLst>
        <pc:spChg chg="mod">
          <ac:chgData name="bree.luo@gmail.com" userId="0f79da23177fd2ac" providerId="LiveId" clId="{BBE5C3D9-1D36-40D4-8016-1BFF97553A48}" dt="2023-07-27T17:52:32.214" v="112" actId="1076"/>
          <ac:spMkLst>
            <pc:docMk/>
            <pc:sldMk cId="0" sldId="297"/>
            <ac:spMk id="5" creationId="{00000000-0000-0000-0000-000000000000}"/>
          </ac:spMkLst>
        </pc:spChg>
        <pc:picChg chg="del">
          <ac:chgData name="bree.luo@gmail.com" userId="0f79da23177fd2ac" providerId="LiveId" clId="{BBE5C3D9-1D36-40D4-8016-1BFF97553A48}" dt="2023-07-27T17:51:58.717" v="89" actId="478"/>
          <ac:picMkLst>
            <pc:docMk/>
            <pc:sldMk cId="0" sldId="297"/>
            <ac:picMk id="6" creationId="{00000000-0000-0000-0000-000000000000}"/>
          </ac:picMkLst>
        </pc:picChg>
        <pc:picChg chg="add mod">
          <ac:chgData name="bree.luo@gmail.com" userId="0f79da23177fd2ac" providerId="LiveId" clId="{BBE5C3D9-1D36-40D4-8016-1BFF97553A48}" dt="2023-07-27T17:52:51.841" v="118" actId="1076"/>
          <ac:picMkLst>
            <pc:docMk/>
            <pc:sldMk cId="0" sldId="297"/>
            <ac:picMk id="7" creationId="{DD94CF29-3ACC-6A0B-00C7-1DE13E05BFC6}"/>
          </ac:picMkLst>
        </pc:picChg>
        <pc:picChg chg="del">
          <ac:chgData name="bree.luo@gmail.com" userId="0f79da23177fd2ac" providerId="LiveId" clId="{BBE5C3D9-1D36-40D4-8016-1BFF97553A48}" dt="2023-07-27T17:52:33.704" v="113" actId="478"/>
          <ac:picMkLst>
            <pc:docMk/>
            <pc:sldMk cId="0" sldId="297"/>
            <ac:picMk id="8" creationId="{0AA2F7BB-7E8F-C9FB-4BFC-BBBC190FFC32}"/>
          </ac:picMkLst>
        </pc:picChg>
      </pc:sldChg>
      <pc:sldChg chg="addSp delSp modSp mod delAnim modAnim">
        <pc:chgData name="bree.luo@gmail.com" userId="0f79da23177fd2ac" providerId="LiveId" clId="{BBE5C3D9-1D36-40D4-8016-1BFF97553A48}" dt="2023-07-27T17:53:31.441" v="127" actId="1076"/>
        <pc:sldMkLst>
          <pc:docMk/>
          <pc:sldMk cId="0" sldId="304"/>
        </pc:sldMkLst>
        <pc:picChg chg="add del">
          <ac:chgData name="bree.luo@gmail.com" userId="0f79da23177fd2ac" providerId="LiveId" clId="{BBE5C3D9-1D36-40D4-8016-1BFF97553A48}" dt="2023-07-27T17:53:06.549" v="120" actId="478"/>
          <ac:picMkLst>
            <pc:docMk/>
            <pc:sldMk cId="0" sldId="304"/>
            <ac:picMk id="6" creationId="{00000000-0000-0000-0000-000000000000}"/>
          </ac:picMkLst>
        </pc:picChg>
        <pc:picChg chg="add mod">
          <ac:chgData name="bree.luo@gmail.com" userId="0f79da23177fd2ac" providerId="LiveId" clId="{BBE5C3D9-1D36-40D4-8016-1BFF97553A48}" dt="2023-07-27T17:53:31.441" v="127" actId="1076"/>
          <ac:picMkLst>
            <pc:docMk/>
            <pc:sldMk cId="0" sldId="304"/>
            <ac:picMk id="7" creationId="{29535D3C-5F08-CE4C-6C42-A02CF5CDDF47}"/>
          </ac:picMkLst>
        </pc:picChg>
        <pc:picChg chg="del">
          <ac:chgData name="bree.luo@gmail.com" userId="0f79da23177fd2ac" providerId="LiveId" clId="{BBE5C3D9-1D36-40D4-8016-1BFF97553A48}" dt="2023-07-27T17:53:09.793" v="121" actId="478"/>
          <ac:picMkLst>
            <pc:docMk/>
            <pc:sldMk cId="0" sldId="304"/>
            <ac:picMk id="8" creationId="{5BB4A94F-AEC5-73A2-4A86-60D032EA59E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09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30567551/v2-hair-and-identity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wnx-xjq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557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528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35000" y="914400"/>
            <a:ext cx="8128000" cy="4572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URL: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=MwCqKXV8300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431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35000" y="914400"/>
            <a:ext cx="8128000" cy="4572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1100" dirty="0">
                <a:hlinkClick r:id="rId3"/>
              </a:rPr>
              <a:t>https://wordwall.net/resource/30567551/v2-hair-and-identity</a:t>
            </a:r>
            <a:r>
              <a:rPr lang="en-US" sz="11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306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35000" y="914400"/>
            <a:ext cx="8128000" cy="4572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1100" dirty="0"/>
              <a:t>https://</a:t>
            </a:r>
            <a:r>
              <a:rPr lang="en-US" sz="1100" dirty="0" err="1"/>
              <a:t>wordwall.net</a:t>
            </a:r>
            <a:r>
              <a:rPr lang="en-US" sz="1100" dirty="0"/>
              <a:t>/resource/31180660/lesson-4-playing-with-syntax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375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35000" y="914400"/>
            <a:ext cx="8128000" cy="4572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1100" dirty="0">
                <a:hlinkClick r:id="rId3"/>
              </a:rPr>
              <a:t>https://wheelofnames.com/wnx-xjq</a:t>
            </a:r>
            <a:r>
              <a:rPr lang="en-US" sz="11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593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" name="Google Shape;509;p4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4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048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095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1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6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6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6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6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5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8.xml"/><Relationship Id="rId9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9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6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6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wCqKXV8300?feature=oembed" TargetMode="External"/><Relationship Id="rId4" Type="http://schemas.openxmlformats.org/officeDocument/2006/relationships/image" Target="../media/image3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30567551/v2-hair-and-identity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wnx-xjq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s://wheelofnames.com/wnx-xjq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dwall.net/resource/31180660/lesson-4-playing-with-syntax" TargetMode="External"/><Relationship Id="rId5" Type="http://schemas.openxmlformats.org/officeDocument/2006/relationships/hyperlink" Target="https://wordwall.net/resource/30567551/v2-hair-and-identity" TargetMode="External"/><Relationship Id="rId4" Type="http://schemas.openxmlformats.org/officeDocument/2006/relationships/hyperlink" Target="https://www.youtube.com/watch?v=MwCqKXV830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11427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2360343"/>
            <a:ext cx="11808047" cy="147195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6500" b="1" kern="0" spc="86" dirty="0">
                <a:solidFill>
                  <a:srgbClr val="1D355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Language, Race, &amp;</a:t>
            </a:r>
            <a:br>
              <a:rPr lang="en-US" sz="6500" b="1" kern="0" spc="86" dirty="0">
                <a:solidFill>
                  <a:srgbClr val="1D355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6500" b="1" kern="0" spc="86" dirty="0">
                <a:solidFill>
                  <a:srgbClr val="1D355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Identity Unit Cycle 2: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" y="4184639"/>
            <a:ext cx="11760434" cy="3970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4100" i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Crown: An Ode to the Fresh Cut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0905" y="399950"/>
            <a:ext cx="1995162" cy="990352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221156" y="4060696"/>
            <a:ext cx="2637549" cy="2637549"/>
          </a:xfrm>
          <a:prstGeom prst="rect">
            <a:avLst/>
          </a:prstGeom>
          <a:solidFill>
            <a:srgbClr val="1D3557"/>
          </a:solidFill>
        </p:spPr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6"/>
          <a:srcRect l="2029" t="12697" r="2029" b="12697"/>
          <a:stretch/>
        </p:blipFill>
        <p:spPr>
          <a:xfrm>
            <a:off x="221156" y="4060696"/>
            <a:ext cx="2637549" cy="26375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84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2426634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Cantonese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flawless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zh-CN" alt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完    美    無    瑕</a:t>
            </a:r>
            <a:endParaRPr lang="es-US" altLang="zh-CN" sz="5000" kern="0" spc="67" dirty="0">
              <a:solidFill>
                <a:srgbClr val="000000">
                  <a:alpha val="80000"/>
                </a:srgbClr>
              </a:solidFill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algn="ctr">
              <a:spcAft>
                <a:spcPts val="600"/>
              </a:spcAft>
              <a:buNone/>
            </a:pPr>
            <a:r>
              <a:rPr lang="en-US" sz="4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yun4  mei5  mou4  ha4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</a:t>
            </a:r>
            <a:r>
              <a:rPr lang="en-US" sz="5000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    </a:t>
            </a:r>
            <a:endParaRPr lang="en-US" dirty="0"/>
          </a:p>
        </p:txBody>
      </p:sp>
      <p:pic>
        <p:nvPicPr>
          <p:cNvPr id="7" name="u3c2flawlessyunmeimouha">
            <a:hlinkClick r:id="" action="ppaction://media"/>
            <a:extLst>
              <a:ext uri="{FF2B5EF4-FFF2-40B4-BE49-F238E27FC236}">
                <a16:creationId xmlns:a16="http://schemas.microsoft.com/office/drawing/2014/main" id="{D7FA3DF3-5C5B-4FFD-2F10-3CA6B4D7A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10519719" y="5254694"/>
            <a:ext cx="877330" cy="877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287447" y="2404259"/>
            <a:ext cx="7614057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Masterful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4696851" y="4106213"/>
            <a:ext cx="2795250" cy="31724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Adjective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0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Masterful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4966413" y="3152241"/>
            <a:ext cx="133326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9" name="Object 8"/>
          <p:cNvSpPr/>
          <p:nvPr/>
        </p:nvSpPr>
        <p:spPr>
          <a:xfrm>
            <a:off x="5242617" y="3007915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Have you heard this word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before?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966413" y="4577137"/>
            <a:ext cx="133326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1" name="Object 10"/>
          <p:cNvSpPr/>
          <p:nvPr/>
        </p:nvSpPr>
        <p:spPr>
          <a:xfrm>
            <a:off x="5242617" y="4432779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 you know about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this word?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B91037-4C1A-512B-DD28-2D83FC552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488" y="2062154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287447" y="1959624"/>
            <a:ext cx="7614057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Masterful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3494434" y="3661578"/>
            <a:ext cx="5200083" cy="750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b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Mastery </a:t>
            </a:r>
            <a:r>
              <a:rPr lang="en-US" sz="32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= excellence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3200" b="1" kern="0" spc="38" dirty="0">
                <a:solidFill>
                  <a:schemeClr val="bg2">
                    <a:lumMod val="40000"/>
                    <a:lumOff val="60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-ful</a:t>
            </a:r>
            <a:r>
              <a:rPr lang="en-US" sz="3200" b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32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= full of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313056" y="4668952"/>
            <a:ext cx="11562840" cy="45625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9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you know any other words that end with “-ful”? Can you guess their meanings? (e.g. beautiful, handful)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3181127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22574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6200" b="1" kern="0" spc="77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Masterful</a:t>
            </a:r>
            <a:r>
              <a:rPr lang="en-US" sz="6200" b="1" kern="0" spc="7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</a:t>
            </a:r>
            <a:r>
              <a:rPr lang="en-US" sz="6200" kern="0" spc="7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means someone</a:t>
            </a:r>
            <a:br>
              <a:rPr lang="en-US" sz="6200" kern="0" spc="7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6200" kern="0" spc="7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is showing great skill</a:t>
            </a:r>
            <a:br>
              <a:rPr lang="en-US" sz="6200" kern="0" spc="7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6200" kern="0" spc="7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doing something.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07504" y="3657257"/>
            <a:ext cx="1927205" cy="2708956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5046988" y="4043261"/>
            <a:ext cx="6665833" cy="1931273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8" name="Object 7"/>
          <p:cNvSpPr/>
          <p:nvPr/>
        </p:nvSpPr>
        <p:spPr>
          <a:xfrm>
            <a:off x="5332667" y="4386264"/>
            <a:ext cx="6475381" cy="13025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Madonna is a </a:t>
            </a:r>
            <a:r>
              <a:rPr lang="en-US" sz="27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masterful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painting by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Elizabeth Catlett.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masterful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maestro/maestra</a:t>
            </a:r>
            <a:endParaRPr lang="en-US" b="1" dirty="0"/>
          </a:p>
        </p:txBody>
      </p:sp>
      <p:pic>
        <p:nvPicPr>
          <p:cNvPr id="7" name="M(S).m4a" descr="M(S).m4a">
            <a:hlinkClick r:id="" action="ppaction://media"/>
            <a:extLst>
              <a:ext uri="{FF2B5EF4-FFF2-40B4-BE49-F238E27FC236}">
                <a16:creationId xmlns:a16="http://schemas.microsoft.com/office/drawing/2014/main" id="{D48E6609-F9EE-31CF-0A1C-D4F20EF27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37391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487921"/>
            <a:ext cx="6856286" cy="38518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Mandarin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masterful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        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178629" y="3947458"/>
            <a:ext cx="3809047" cy="1904524"/>
          </a:xfrm>
          <a:prstGeom prst="rect">
            <a:avLst/>
          </a:prstGeom>
        </p:spPr>
      </p:pic>
      <p:pic>
        <p:nvPicPr>
          <p:cNvPr id="8" name="M(M).m4a" descr="M(M).m4a">
            <a:hlinkClick r:id="" action="ppaction://media"/>
            <a:extLst>
              <a:ext uri="{FF2B5EF4-FFF2-40B4-BE49-F238E27FC236}">
                <a16:creationId xmlns:a16="http://schemas.microsoft.com/office/drawing/2014/main" id="{255E4264-238C-32CE-395F-18208885D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87434" y="537007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2745170"/>
            <a:ext cx="6856286" cy="25024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Cantonese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masterful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zh-CN" alt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高    超 </a:t>
            </a:r>
            <a:endParaRPr lang="es-US" altLang="zh-CN" sz="5000" kern="0" spc="67" dirty="0">
              <a:solidFill>
                <a:srgbClr val="000000">
                  <a:alpha val="80000"/>
                </a:srgbClr>
              </a:solidFill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algn="ctr">
              <a:spcAft>
                <a:spcPts val="600"/>
              </a:spcAft>
              <a:buNone/>
            </a:pP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gou1 ciu1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  </a:t>
            </a:r>
            <a:endParaRPr lang="en-US" dirty="0"/>
          </a:p>
        </p:txBody>
      </p:sp>
      <p:pic>
        <p:nvPicPr>
          <p:cNvPr id="7" name="u3c2masterfulgouciu">
            <a:hlinkClick r:id="" action="ppaction://media"/>
            <a:extLst>
              <a:ext uri="{FF2B5EF4-FFF2-40B4-BE49-F238E27FC236}">
                <a16:creationId xmlns:a16="http://schemas.microsoft.com/office/drawing/2014/main" id="{FA8A0CCC-AD6D-937C-3CA5-11A4F17E3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10404389" y="5395828"/>
            <a:ext cx="836141" cy="83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3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95226" y="447563"/>
            <a:ext cx="11998500" cy="83418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How do you think being </a:t>
            </a:r>
            <a:r>
              <a:rPr lang="en-US" sz="3600" b="1" kern="0" spc="48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flawless</a:t>
            </a:r>
            <a:br>
              <a:rPr lang="en-US" sz="36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6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is similar to being </a:t>
            </a:r>
            <a:r>
              <a:rPr lang="en-US" sz="3600" b="1" kern="0" spc="48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masterful</a:t>
            </a:r>
            <a:r>
              <a:rPr lang="en-US" sz="36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?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2047363"/>
            <a:ext cx="5570732" cy="2118783"/>
          </a:xfrm>
          <a:prstGeom prst="rect">
            <a:avLst/>
          </a:prstGeom>
          <a:solidFill>
            <a:srgbClr val="1D3557"/>
          </a:solidFill>
        </p:spPr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l="-6" t="9357" r="-6" b="54935"/>
          <a:stretch/>
        </p:blipFill>
        <p:spPr>
          <a:xfrm>
            <a:off x="476131" y="2047363"/>
            <a:ext cx="5570732" cy="2118783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6142089" y="2047363"/>
            <a:ext cx="5570732" cy="2118783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7" name="Object 6"/>
          <p:cNvSpPr/>
          <p:nvPr/>
        </p:nvSpPr>
        <p:spPr>
          <a:xfrm>
            <a:off x="6421130" y="2358169"/>
            <a:ext cx="5012649" cy="14686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8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In the picture, the man loves the </a:t>
            </a:r>
            <a:r>
              <a:rPr lang="en-US" sz="2800" b="1" kern="0" spc="4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masterful</a:t>
            </a:r>
            <a:r>
              <a:rPr lang="en-US" sz="28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8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design crafted on the side of his head.</a:t>
            </a:r>
            <a:endParaRPr lang="en-US" sz="1400" dirty="0"/>
          </a:p>
        </p:txBody>
      </p:sp>
      <p:sp>
        <p:nvSpPr>
          <p:cNvPr id="8" name="Object 7"/>
          <p:cNvSpPr/>
          <p:nvPr/>
        </p:nvSpPr>
        <p:spPr>
          <a:xfrm>
            <a:off x="476131" y="4261372"/>
            <a:ext cx="5570732" cy="2118783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9" name="Object 8"/>
          <p:cNvSpPr/>
          <p:nvPr/>
        </p:nvSpPr>
        <p:spPr>
          <a:xfrm>
            <a:off x="785813" y="4614863"/>
            <a:ext cx="4943475" cy="141446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9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In the book, the boy had a </a:t>
            </a:r>
            <a:r>
              <a:rPr lang="en-US" sz="2900" b="1" kern="0" spc="3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magnificent</a:t>
            </a:r>
            <a:r>
              <a:rPr lang="en-US" sz="2900" b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29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and </a:t>
            </a:r>
            <a:r>
              <a:rPr lang="en-US" sz="2900" b="1" kern="0" spc="3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flawless</a:t>
            </a:r>
            <a:r>
              <a:rPr lang="en-US" sz="29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hair cut.</a:t>
            </a:r>
            <a:endParaRPr lang="en-US" dirty="0"/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6"/>
          <a:srcRect l="2163" t="10496" r="837" b="32521"/>
          <a:stretch/>
        </p:blipFill>
        <p:spPr>
          <a:xfrm>
            <a:off x="6142089" y="4261372"/>
            <a:ext cx="5570732" cy="211878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2546706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162301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Flawless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Masterful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3022836"/>
            <a:ext cx="4014199" cy="3357318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3022836"/>
            <a:ext cx="4014199" cy="3357318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4966413" y="3336444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9" name="Object 8"/>
          <p:cNvSpPr/>
          <p:nvPr/>
        </p:nvSpPr>
        <p:spPr>
          <a:xfrm>
            <a:off x="5242617" y="3192128"/>
            <a:ext cx="6755883" cy="156113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you know how to say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these words in any other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languages?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966413" y="5345121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1" name="Object 10"/>
          <p:cNvSpPr/>
          <p:nvPr/>
        </p:nvSpPr>
        <p:spPr>
          <a:xfrm>
            <a:off x="5242617" y="5200828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these words remind you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of other related words?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21EE62-2D72-4F7D-CF49-30A783A02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17" y="3022836"/>
            <a:ext cx="1928026" cy="32776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0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Unit Vocabulary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l="26937" r="26937"/>
          <a:stretch/>
        </p:blipFill>
        <p:spPr>
          <a:xfrm>
            <a:off x="476131" y="2276868"/>
            <a:ext cx="1714071" cy="3523369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2276868"/>
            <a:ext cx="1714071" cy="3523369"/>
          </a:xfrm>
          <a:prstGeom prst="roundRect">
            <a:avLst>
              <a:gd name="adj" fmla="val 5335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</p:sp>
      <p:sp>
        <p:nvSpPr>
          <p:cNvPr id="7" name="Object 6"/>
          <p:cNvSpPr/>
          <p:nvPr/>
        </p:nvSpPr>
        <p:spPr>
          <a:xfrm>
            <a:off x="95226" y="5962121"/>
            <a:ext cx="2475881" cy="2075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Flawless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6"/>
          <a:srcRect l="15809" r="15809"/>
          <a:stretch/>
        </p:blipFill>
        <p:spPr>
          <a:xfrm>
            <a:off x="2380655" y="2276868"/>
            <a:ext cx="1714071" cy="3523369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2380655" y="2276868"/>
            <a:ext cx="1714071" cy="3523369"/>
          </a:xfrm>
          <a:prstGeom prst="roundRect">
            <a:avLst>
              <a:gd name="adj" fmla="val 5335"/>
            </a:avLst>
          </a:prstGeom>
          <a:noFill/>
          <a:ln w="25400">
            <a:solidFill>
              <a:srgbClr val="000000">
                <a:alpha val="80000"/>
              </a:srgbClr>
            </a:solidFill>
            <a:prstDash val="solid"/>
            <a:miter lim="800000"/>
          </a:ln>
        </p:spPr>
      </p:sp>
      <p:sp>
        <p:nvSpPr>
          <p:cNvPr id="10" name="Object 9"/>
          <p:cNvSpPr/>
          <p:nvPr/>
        </p:nvSpPr>
        <p:spPr>
          <a:xfrm>
            <a:off x="1999750" y="5962121"/>
            <a:ext cx="2475881" cy="2075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6">
                    <a:lumMod val="75000"/>
                    <a:alpha val="8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Masterful</a:t>
            </a:r>
            <a:endParaRPr lang="en-US" dirty="0">
              <a:solidFill>
                <a:schemeClr val="accent6">
                  <a:lumMod val="75000"/>
                  <a:alpha val="80000"/>
                </a:schemeClr>
              </a:solidFill>
            </a:endParaRPr>
          </a:p>
        </p:txBody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7"/>
          <a:srcRect l="51363" r="17972"/>
          <a:stretch/>
        </p:blipFill>
        <p:spPr>
          <a:xfrm>
            <a:off x="4285178" y="2276868"/>
            <a:ext cx="1714071" cy="3523369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4285178" y="2276868"/>
            <a:ext cx="1714071" cy="3523369"/>
          </a:xfrm>
          <a:prstGeom prst="roundRect">
            <a:avLst>
              <a:gd name="adj" fmla="val 5335"/>
            </a:avLst>
          </a:prstGeom>
          <a:noFill/>
          <a:ln w="25400">
            <a:solidFill>
              <a:srgbClr val="000000">
                <a:alpha val="80000"/>
              </a:srgbClr>
            </a:solidFill>
            <a:prstDash val="solid"/>
            <a:miter lim="800000"/>
          </a:ln>
        </p:spPr>
      </p:sp>
      <p:sp>
        <p:nvSpPr>
          <p:cNvPr id="13" name="Object 12"/>
          <p:cNvSpPr/>
          <p:nvPr/>
        </p:nvSpPr>
        <p:spPr>
          <a:xfrm>
            <a:off x="3904274" y="5962121"/>
            <a:ext cx="2475881" cy="2075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6">
                    <a:lumMod val="75000"/>
                    <a:alpha val="8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Visible</a:t>
            </a:r>
            <a:endParaRPr lang="en-US" dirty="0">
              <a:solidFill>
                <a:schemeClr val="accent6">
                  <a:lumMod val="75000"/>
                  <a:alpha val="80000"/>
                </a:schemeClr>
              </a:solidFill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6189702" y="2276868"/>
            <a:ext cx="1714071" cy="3523369"/>
          </a:xfrm>
          <a:prstGeom prst="roundRect">
            <a:avLst>
              <a:gd name="adj" fmla="val 5335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</p:sp>
      <p:sp>
        <p:nvSpPr>
          <p:cNvPr id="16" name="Object 15"/>
          <p:cNvSpPr/>
          <p:nvPr/>
        </p:nvSpPr>
        <p:spPr>
          <a:xfrm>
            <a:off x="5808797" y="5962121"/>
            <a:ext cx="2475881" cy="2075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Bias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Object 17"/>
          <p:cNvSpPr/>
          <p:nvPr/>
        </p:nvSpPr>
        <p:spPr>
          <a:xfrm>
            <a:off x="8094226" y="2276868"/>
            <a:ext cx="1714071" cy="3523369"/>
          </a:xfrm>
          <a:prstGeom prst="roundRect">
            <a:avLst>
              <a:gd name="adj" fmla="val 5335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</p:sp>
      <p:sp>
        <p:nvSpPr>
          <p:cNvPr id="19" name="Object 18"/>
          <p:cNvSpPr/>
          <p:nvPr/>
        </p:nvSpPr>
        <p:spPr>
          <a:xfrm>
            <a:off x="7713321" y="5962121"/>
            <a:ext cx="2475881" cy="2075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Discriminate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9998750" y="2276868"/>
            <a:ext cx="1714071" cy="3523369"/>
          </a:xfrm>
          <a:prstGeom prst="roundRect">
            <a:avLst>
              <a:gd name="adj" fmla="val 5335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</p:sp>
      <p:sp>
        <p:nvSpPr>
          <p:cNvPr id="22" name="Object 21"/>
          <p:cNvSpPr/>
          <p:nvPr/>
        </p:nvSpPr>
        <p:spPr>
          <a:xfrm>
            <a:off x="9617845" y="5962121"/>
            <a:ext cx="2475881" cy="2075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Policy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85D4E75-B0DA-51B8-E598-6050228B6B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9249" y="2991064"/>
            <a:ext cx="2094976" cy="20949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0C48D6-DC3D-85B2-97DF-B72B3C8F0C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446" r="20446"/>
          <a:stretch/>
        </p:blipFill>
        <p:spPr>
          <a:xfrm>
            <a:off x="8149858" y="2586112"/>
            <a:ext cx="1629862" cy="27574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2DF936-6DEF-B8CC-0C20-3EF6ED20609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198" r="52300" b="3705"/>
          <a:stretch/>
        </p:blipFill>
        <p:spPr>
          <a:xfrm>
            <a:off x="10031541" y="2466120"/>
            <a:ext cx="1569910" cy="322030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319642" y="2404259"/>
            <a:ext cx="5549668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Visible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4749468" y="4106213"/>
            <a:ext cx="2690016" cy="31724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Adjective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Visible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4966413" y="3152241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9" name="Object 8"/>
          <p:cNvSpPr/>
          <p:nvPr/>
        </p:nvSpPr>
        <p:spPr>
          <a:xfrm>
            <a:off x="5242617" y="3007915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Have you heard this word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before?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966413" y="4577137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1" name="Object 10"/>
          <p:cNvSpPr/>
          <p:nvPr/>
        </p:nvSpPr>
        <p:spPr>
          <a:xfrm>
            <a:off x="5242617" y="4432779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 you know about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this word?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E7D04A-E713-294E-08D3-44031BA11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488" y="2062154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319642" y="2404259"/>
            <a:ext cx="5549668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Visible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1615774" y="4106213"/>
            <a:ext cx="8957404" cy="31724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b="1" kern="0" spc="38" dirty="0">
                <a:solidFill>
                  <a:schemeClr val="bg2">
                    <a:lumMod val="40000"/>
                    <a:lumOff val="60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-ible/able</a:t>
            </a:r>
            <a:r>
              <a:rPr lang="en-US" sz="3200" kern="0" spc="38" dirty="0">
                <a:solidFill>
                  <a:schemeClr val="bg2">
                    <a:lumMod val="40000"/>
                    <a:lumOff val="60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32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= to be able to do something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1274507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3508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Visible</a:t>
            </a: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means something is able to be seen.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6131" y="2744845"/>
            <a:ext cx="4189952" cy="2641102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5046988" y="3100522"/>
            <a:ext cx="6665833" cy="1931273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8" name="Object 7"/>
          <p:cNvSpPr/>
          <p:nvPr/>
        </p:nvSpPr>
        <p:spPr>
          <a:xfrm>
            <a:off x="5332667" y="3429001"/>
            <a:ext cx="6097333" cy="131711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 Golden Gate Bridge is </a:t>
            </a:r>
            <a:r>
              <a:rPr lang="en-US" sz="27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visible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from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miles away.</a:t>
            </a:r>
            <a:endParaRPr lang="en-US" dirty="0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46988" y="5643044"/>
            <a:ext cx="6665833" cy="1152237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5332666" y="5804959"/>
            <a:ext cx="6097333" cy="4760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9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YOU KNOW ANY WORDS RELATED</a:t>
            </a:r>
            <a:br>
              <a:rPr lang="en-US" sz="19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9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TO </a:t>
            </a:r>
            <a:r>
              <a:rPr lang="en-US" sz="19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VISIBLE</a:t>
            </a:r>
            <a:r>
              <a:rPr lang="en-US" sz="19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?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5899991" y="6442926"/>
            <a:ext cx="5158468" cy="16502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vision, invisible, vista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visible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visible</a:t>
            </a:r>
            <a:endParaRPr lang="en-US" b="1" dirty="0"/>
          </a:p>
        </p:txBody>
      </p:sp>
      <p:pic>
        <p:nvPicPr>
          <p:cNvPr id="7" name="V(S).m4a" descr="V(S).m4a">
            <a:hlinkClick r:id="" action="ppaction://media"/>
            <a:extLst>
              <a:ext uri="{FF2B5EF4-FFF2-40B4-BE49-F238E27FC236}">
                <a16:creationId xmlns:a16="http://schemas.microsoft.com/office/drawing/2014/main" id="{CB9A42A5-A16C-5DD5-8956-EB3A885BE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53878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2499973"/>
            <a:ext cx="6856286" cy="182777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Mandarin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visible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500083" y="4528544"/>
            <a:ext cx="3385451" cy="1652613"/>
          </a:xfrm>
          <a:prstGeom prst="rect">
            <a:avLst/>
          </a:prstGeom>
        </p:spPr>
      </p:pic>
      <p:pic>
        <p:nvPicPr>
          <p:cNvPr id="8" name="V(M).m4a" descr="V(M).m4a">
            <a:hlinkClick r:id="" action="ppaction://media"/>
            <a:extLst>
              <a:ext uri="{FF2B5EF4-FFF2-40B4-BE49-F238E27FC236}">
                <a16:creationId xmlns:a16="http://schemas.microsoft.com/office/drawing/2014/main" id="{6E63DD05-D07E-0226-C8BA-879943BC2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00009" y="551206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2681206"/>
            <a:ext cx="6856286" cy="182777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Cantonese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visible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zh-CN" alt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睇 得 見</a:t>
            </a:r>
            <a:endParaRPr lang="es-US" altLang="zh-CN" sz="5000" kern="0" spc="67" dirty="0">
              <a:solidFill>
                <a:srgbClr val="000000">
                  <a:alpha val="80000"/>
                </a:srgbClr>
              </a:solidFill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tai2   dak1  gin3</a:t>
            </a:r>
          </a:p>
          <a:p>
            <a:pPr algn="ctr"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7" name="u3c2visibletaidakgin">
            <a:hlinkClick r:id="" action="ppaction://media"/>
            <a:extLst>
              <a:ext uri="{FF2B5EF4-FFF2-40B4-BE49-F238E27FC236}">
                <a16:creationId xmlns:a16="http://schemas.microsoft.com/office/drawing/2014/main" id="{4EB227DF-A402-9635-662E-E92BB69CEC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9.102"/>
                </p14:media>
              </p:ext>
            </p:extLst>
          </p:nvPr>
        </p:nvPicPr>
        <p:blipFill>
          <a:blip r:embed="rId8"/>
          <a:srcRect/>
          <a:stretch/>
        </p:blipFill>
        <p:spPr>
          <a:xfrm>
            <a:off x="10608275" y="5404022"/>
            <a:ext cx="747584" cy="747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1428916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50522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300" b="1" kern="0" spc="67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Visible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6131" y="2659728"/>
            <a:ext cx="5856411" cy="2965746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6713446" y="2931076"/>
            <a:ext cx="4999375" cy="2422526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8" name="Object 7"/>
          <p:cNvSpPr/>
          <p:nvPr/>
        </p:nvSpPr>
        <p:spPr>
          <a:xfrm>
            <a:off x="6999125" y="3429000"/>
            <a:ext cx="4445163" cy="163892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Many people believe that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hair is important </a:t>
            </a:r>
            <a:r>
              <a:rPr lang="en-US" sz="27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visible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feature of their identity.</a:t>
            </a:r>
            <a:endParaRPr lang="en-US" dirty="0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0215" y="5592233"/>
            <a:ext cx="5205445" cy="828468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6650215" y="5754155"/>
            <a:ext cx="5205445" cy="4760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9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CAN YOU GUESS WHAT IS THE</a:t>
            </a:r>
            <a:br>
              <a:rPr lang="en-US" sz="19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9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MEANING OF THE WORD PART “</a:t>
            </a:r>
            <a:r>
              <a:rPr lang="en-US" sz="1900" b="1" dirty="0">
                <a:solidFill>
                  <a:schemeClr val="bg2">
                    <a:lumMod val="40000"/>
                    <a:lumOff val="6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-IBLE</a:t>
            </a:r>
            <a:r>
              <a:rPr lang="en-US" sz="19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”?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Visible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4966413" y="2537138"/>
            <a:ext cx="126658" cy="126652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9" name="Object 8"/>
          <p:cNvSpPr/>
          <p:nvPr/>
        </p:nvSpPr>
        <p:spPr>
          <a:xfrm>
            <a:off x="5242617" y="2399843"/>
            <a:ext cx="6762548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you know how to say this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word in any other languages?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966413" y="3884514"/>
            <a:ext cx="126658" cy="126652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1" name="Object 10"/>
          <p:cNvSpPr/>
          <p:nvPr/>
        </p:nvSpPr>
        <p:spPr>
          <a:xfrm>
            <a:off x="5242617" y="3747198"/>
            <a:ext cx="6762548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you know any synonyms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 this word?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966413" y="5231890"/>
            <a:ext cx="126658" cy="126651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3" name="Object 12"/>
          <p:cNvSpPr/>
          <p:nvPr/>
        </p:nvSpPr>
        <p:spPr>
          <a:xfrm>
            <a:off x="5242617" y="5094553"/>
            <a:ext cx="6762548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you know any antonyms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 this word?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D8E043-E5AD-39EE-0FD5-3FB838BD5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488" y="2062154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38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Day 2: Words of the Day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76131" y="2276868"/>
            <a:ext cx="3618595" cy="3523369"/>
          </a:xfrm>
          <a:prstGeom prst="roundRect">
            <a:avLst>
              <a:gd name="adj" fmla="val 2595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</p:sp>
      <p:sp>
        <p:nvSpPr>
          <p:cNvPr id="7" name="Object 6"/>
          <p:cNvSpPr/>
          <p:nvPr/>
        </p:nvSpPr>
        <p:spPr>
          <a:xfrm>
            <a:off x="95226" y="5962121"/>
            <a:ext cx="4380405" cy="2075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466AA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Bias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285178" y="2276868"/>
            <a:ext cx="3618595" cy="3523369"/>
          </a:xfrm>
          <a:prstGeom prst="roundRect">
            <a:avLst>
              <a:gd name="adj" fmla="val 2595"/>
            </a:avLst>
          </a:prstGeom>
          <a:noFill/>
          <a:ln w="25400">
            <a:solidFill>
              <a:srgbClr val="002060">
                <a:alpha val="80000"/>
              </a:srgbClr>
            </a:solidFill>
            <a:prstDash val="solid"/>
            <a:miter lim="800000"/>
          </a:ln>
        </p:spPr>
      </p:sp>
      <p:sp>
        <p:nvSpPr>
          <p:cNvPr id="10" name="Object 9"/>
          <p:cNvSpPr/>
          <p:nvPr/>
        </p:nvSpPr>
        <p:spPr>
          <a:xfrm>
            <a:off x="3904274" y="5962121"/>
            <a:ext cx="4380405" cy="2075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Discriminate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8094226" y="2276868"/>
            <a:ext cx="3618595" cy="3523369"/>
          </a:xfrm>
          <a:prstGeom prst="roundRect">
            <a:avLst>
              <a:gd name="adj" fmla="val 2595"/>
            </a:avLst>
          </a:prstGeom>
          <a:noFill/>
          <a:ln w="25400">
            <a:solidFill>
              <a:srgbClr val="000000">
                <a:alpha val="80000"/>
              </a:srgbClr>
            </a:solidFill>
            <a:prstDash val="solid"/>
            <a:miter lim="800000"/>
          </a:ln>
        </p:spPr>
      </p:sp>
      <p:sp>
        <p:nvSpPr>
          <p:cNvPr id="13" name="Object 12"/>
          <p:cNvSpPr/>
          <p:nvPr/>
        </p:nvSpPr>
        <p:spPr>
          <a:xfrm>
            <a:off x="7713321" y="5962121"/>
            <a:ext cx="4380405" cy="2075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Policy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79F164-5BE2-9318-0F93-E3AC08DA0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52" y="2133552"/>
            <a:ext cx="3810000" cy="3810000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DFAFCD-1AC9-FB05-CD39-6F508540E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529" y="2588612"/>
            <a:ext cx="2899879" cy="28998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2B9D26-B56E-A5A0-7959-06E2C1E54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872" y="2468630"/>
            <a:ext cx="2923301" cy="313984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0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Day 1: Words of the Day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l="1311" r="1311"/>
          <a:stretch/>
        </p:blipFill>
        <p:spPr>
          <a:xfrm>
            <a:off x="476131" y="2276868"/>
            <a:ext cx="3618595" cy="3523369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2276868"/>
            <a:ext cx="3618595" cy="3523369"/>
          </a:xfrm>
          <a:prstGeom prst="roundRect">
            <a:avLst>
              <a:gd name="adj" fmla="val 2595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</p:sp>
      <p:sp>
        <p:nvSpPr>
          <p:cNvPr id="7" name="Object 6"/>
          <p:cNvSpPr/>
          <p:nvPr/>
        </p:nvSpPr>
        <p:spPr>
          <a:xfrm>
            <a:off x="95226" y="5962121"/>
            <a:ext cx="4380405" cy="2075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Flawless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6"/>
          <a:srcRect t="15365" b="15365"/>
          <a:stretch/>
        </p:blipFill>
        <p:spPr>
          <a:xfrm>
            <a:off x="4285178" y="2276868"/>
            <a:ext cx="3618595" cy="3523369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4285178" y="2276868"/>
            <a:ext cx="3618595" cy="3523369"/>
          </a:xfrm>
          <a:prstGeom prst="roundRect">
            <a:avLst>
              <a:gd name="adj" fmla="val 2595"/>
            </a:avLst>
          </a:prstGeom>
          <a:noFill/>
          <a:ln w="25400">
            <a:solidFill>
              <a:srgbClr val="000000">
                <a:alpha val="80000"/>
              </a:srgbClr>
            </a:solidFill>
            <a:prstDash val="solid"/>
            <a:miter lim="800000"/>
          </a:ln>
        </p:spPr>
      </p:sp>
      <p:sp>
        <p:nvSpPr>
          <p:cNvPr id="10" name="Object 9"/>
          <p:cNvSpPr/>
          <p:nvPr/>
        </p:nvSpPr>
        <p:spPr>
          <a:xfrm>
            <a:off x="3904274" y="5962121"/>
            <a:ext cx="4380405" cy="2075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6">
                    <a:lumMod val="75000"/>
                    <a:alpha val="8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Masterful</a:t>
            </a:r>
            <a:endParaRPr lang="en-US" dirty="0">
              <a:solidFill>
                <a:schemeClr val="accent6">
                  <a:lumMod val="75000"/>
                  <a:alpha val="80000"/>
                </a:schemeClr>
              </a:solidFill>
            </a:endParaRPr>
          </a:p>
        </p:txBody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7"/>
          <a:srcRect l="17631" r="17631"/>
          <a:stretch/>
        </p:blipFill>
        <p:spPr>
          <a:xfrm>
            <a:off x="8094226" y="2276868"/>
            <a:ext cx="3618595" cy="3523369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8094226" y="2276868"/>
            <a:ext cx="3618595" cy="3523369"/>
          </a:xfrm>
          <a:prstGeom prst="roundRect">
            <a:avLst>
              <a:gd name="adj" fmla="val 2595"/>
            </a:avLst>
          </a:prstGeom>
          <a:noFill/>
          <a:ln w="25400">
            <a:solidFill>
              <a:srgbClr val="000000">
                <a:alpha val="80000"/>
              </a:srgbClr>
            </a:solidFill>
            <a:prstDash val="solid"/>
            <a:miter lim="800000"/>
          </a:ln>
        </p:spPr>
      </p:sp>
      <p:sp>
        <p:nvSpPr>
          <p:cNvPr id="13" name="Object 12"/>
          <p:cNvSpPr/>
          <p:nvPr/>
        </p:nvSpPr>
        <p:spPr>
          <a:xfrm>
            <a:off x="7713321" y="5962121"/>
            <a:ext cx="4380405" cy="2075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6">
                    <a:lumMod val="75000"/>
                    <a:alpha val="8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Visible</a:t>
            </a:r>
            <a:endParaRPr lang="en-US" dirty="0">
              <a:solidFill>
                <a:schemeClr val="accent6">
                  <a:lumMod val="75000"/>
                  <a:alpha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205450" y="2404259"/>
            <a:ext cx="3778051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Bias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5170815" y="4106213"/>
            <a:ext cx="1847321" cy="31724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38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Bias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4966439" y="3152241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9" name="Object 8"/>
          <p:cNvSpPr/>
          <p:nvPr/>
        </p:nvSpPr>
        <p:spPr>
          <a:xfrm>
            <a:off x="5242617" y="3007915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Have you heard this word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before?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966439" y="4577137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1" name="Object 10"/>
          <p:cNvSpPr/>
          <p:nvPr/>
        </p:nvSpPr>
        <p:spPr>
          <a:xfrm>
            <a:off x="5242617" y="4432779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 you know about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this word?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9F5295-5334-4163-0AD3-DA59DB25F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488" y="2062154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3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95226" y="447563"/>
            <a:ext cx="11998500" cy="83418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Bias</a:t>
            </a:r>
            <a:r>
              <a:rPr lang="en-US" sz="36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means favoring certain ideas or people</a:t>
            </a:r>
            <a:br>
              <a:rPr lang="en-US" sz="36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6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over others in an unjust or unfair way.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6142089" y="2047363"/>
            <a:ext cx="5570732" cy="4332792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7" name="Object 6"/>
          <p:cNvSpPr/>
          <p:nvPr/>
        </p:nvSpPr>
        <p:spPr>
          <a:xfrm>
            <a:off x="6329363" y="2384309"/>
            <a:ext cx="5214937" cy="36303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spcAft>
                <a:spcPts val="600"/>
              </a:spcAft>
              <a:buNone/>
            </a:pPr>
            <a:r>
              <a:rPr lang="en-US" sz="24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Charter School in Malden Massachusetts had hair rules that were </a:t>
            </a:r>
            <a:r>
              <a:rPr lang="en-US" sz="2400" b="1" kern="0" spc="3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biased</a:t>
            </a:r>
            <a:r>
              <a:rPr lang="en-US" sz="24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 The school banned hair extensions in classrooms. This rule was </a:t>
            </a:r>
            <a:r>
              <a:rPr lang="en-US" sz="2400" b="1" kern="0" spc="3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biased</a:t>
            </a:r>
            <a:br>
              <a:rPr lang="en-US" sz="24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4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because Black students were more likely to wear extensions</a:t>
            </a:r>
            <a:br>
              <a:rPr lang="en-US" sz="24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4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than their peers.  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0E603E-0283-5801-75AD-229C5A6FB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665" y="2047363"/>
            <a:ext cx="38100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 </a:t>
            </a: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bias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is: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parcialidad</a:t>
            </a:r>
            <a:endParaRPr lang="en-US" b="1" dirty="0"/>
          </a:p>
        </p:txBody>
      </p:sp>
      <p:pic>
        <p:nvPicPr>
          <p:cNvPr id="7" name="B(S).m4a" descr="B(S).m4a">
            <a:hlinkClick r:id="" action="ppaction://media"/>
            <a:extLst>
              <a:ext uri="{FF2B5EF4-FFF2-40B4-BE49-F238E27FC236}">
                <a16:creationId xmlns:a16="http://schemas.microsoft.com/office/drawing/2014/main" id="{A9A14142-90AF-2BC1-434F-C51F23BC6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39766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2499973"/>
            <a:ext cx="6856286" cy="182777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Mandarin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 </a:t>
            </a: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bias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is: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917909" y="4383402"/>
            <a:ext cx="2641698" cy="1679693"/>
          </a:xfrm>
          <a:prstGeom prst="rect">
            <a:avLst/>
          </a:prstGeom>
        </p:spPr>
      </p:pic>
      <p:pic>
        <p:nvPicPr>
          <p:cNvPr id="8" name="B(M).m4a" descr="B(M).m4a">
            <a:hlinkClick r:id="" action="ppaction://media"/>
            <a:extLst>
              <a:ext uri="{FF2B5EF4-FFF2-40B4-BE49-F238E27FC236}">
                <a16:creationId xmlns:a16="http://schemas.microsoft.com/office/drawing/2014/main" id="{C1F87891-E469-24F2-E47B-2A4F71537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29735" y="553878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2845962"/>
            <a:ext cx="6856286" cy="182777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Cantonese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 </a:t>
            </a: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bias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is:</a:t>
            </a:r>
          </a:p>
          <a:p>
            <a:pPr algn="ctr">
              <a:spcAft>
                <a:spcPts val="600"/>
              </a:spcAft>
              <a:buNone/>
            </a:pPr>
            <a:r>
              <a:rPr lang="zh-CN" alt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偏    見</a:t>
            </a:r>
            <a:endParaRPr lang="es-US" altLang="zh-CN" sz="5000" kern="0" spc="67" dirty="0">
              <a:solidFill>
                <a:srgbClr val="000000">
                  <a:alpha val="80000"/>
                </a:srgbClr>
              </a:solidFill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algn="ctr">
              <a:spcAft>
                <a:spcPts val="600"/>
              </a:spcAft>
              <a:buNone/>
            </a:pP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pin1   gin3</a:t>
            </a:r>
          </a:p>
          <a:p>
            <a:pPr algn="ctr"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7" name="u3c2biaspingin">
            <a:hlinkClick r:id="" action="ppaction://media"/>
            <a:extLst>
              <a:ext uri="{FF2B5EF4-FFF2-40B4-BE49-F238E27FC236}">
                <a16:creationId xmlns:a16="http://schemas.microsoft.com/office/drawing/2014/main" id="{D4531C51-12F6-4BD8-5221-9CD4A990D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10239632" y="4994188"/>
            <a:ext cx="967947" cy="967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38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Bias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4966439" y="2537138"/>
            <a:ext cx="126606" cy="126652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9" name="Object 8"/>
          <p:cNvSpPr/>
          <p:nvPr/>
        </p:nvSpPr>
        <p:spPr>
          <a:xfrm>
            <a:off x="5242617" y="2399843"/>
            <a:ext cx="6762548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you know how to say this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word in any other languages?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966439" y="3884514"/>
            <a:ext cx="126606" cy="126652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1" name="Object 10"/>
          <p:cNvSpPr/>
          <p:nvPr/>
        </p:nvSpPr>
        <p:spPr>
          <a:xfrm>
            <a:off x="5242617" y="3747198"/>
            <a:ext cx="6762548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you know any synonyms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 this word?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966439" y="5231890"/>
            <a:ext cx="126606" cy="126651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3" name="Object 12"/>
          <p:cNvSpPr/>
          <p:nvPr/>
        </p:nvSpPr>
        <p:spPr>
          <a:xfrm>
            <a:off x="5242617" y="5094553"/>
            <a:ext cx="6762548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you know any antonyms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 this word?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69A1C4-0588-6705-10BF-1AC63377E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488" y="2062154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6143" y="2404259"/>
            <a:ext cx="9976667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Discriminate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5223637" y="4106213"/>
            <a:ext cx="1741677" cy="31724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38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Discriminate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4966439" y="3152241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9" name="Object 8"/>
          <p:cNvSpPr/>
          <p:nvPr/>
        </p:nvSpPr>
        <p:spPr>
          <a:xfrm>
            <a:off x="5242617" y="3007915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Have you heard this word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before?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966439" y="4577137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1" name="Object 10"/>
          <p:cNvSpPr/>
          <p:nvPr/>
        </p:nvSpPr>
        <p:spPr>
          <a:xfrm>
            <a:off x="5242617" y="4432779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 you know about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this word?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B72D26-B796-9D0F-7A2B-22905A4A8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488" y="2062154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38" cy="1757876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83418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Discriminate</a:t>
            </a: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means to treat people unjustly</a:t>
            </a:r>
            <a:b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because of who they are or what they believe.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5046988" y="2852096"/>
            <a:ext cx="6665833" cy="2913778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8" name="Object 7"/>
          <p:cNvSpPr/>
          <p:nvPr/>
        </p:nvSpPr>
        <p:spPr>
          <a:xfrm>
            <a:off x="5332667" y="3086101"/>
            <a:ext cx="6475381" cy="239409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On March 8, 2017, many businesses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closed for an event “A Day Without a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Woman” to protest </a:t>
            </a:r>
            <a:r>
              <a:rPr lang="en-US" sz="27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discrimination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based on gender.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5E40F0-F5BA-C9F4-68BB-C3FC405C0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25" y="2446337"/>
            <a:ext cx="3440113" cy="344011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655116" y="2404259"/>
            <a:ext cx="6878721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Flawless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4749468" y="4106213"/>
            <a:ext cx="2690016" cy="31724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Adjective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discriminate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discriminar</a:t>
            </a:r>
            <a:endParaRPr lang="en-US" b="1" dirty="0"/>
          </a:p>
        </p:txBody>
      </p:sp>
      <p:pic>
        <p:nvPicPr>
          <p:cNvPr id="7" name="D(S).m4a" descr="D(S).m4a">
            <a:hlinkClick r:id="" action="ppaction://media"/>
            <a:extLst>
              <a:ext uri="{FF2B5EF4-FFF2-40B4-BE49-F238E27FC236}">
                <a16:creationId xmlns:a16="http://schemas.microsoft.com/office/drawing/2014/main" id="{C5ED5214-61E3-E7EF-4382-55108077A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35318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2162622"/>
            <a:ext cx="6856286" cy="25024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Mandarin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discriminate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785834" y="4445100"/>
            <a:ext cx="2641698" cy="1714787"/>
          </a:xfrm>
          <a:prstGeom prst="rect">
            <a:avLst/>
          </a:prstGeom>
        </p:spPr>
      </p:pic>
      <p:pic>
        <p:nvPicPr>
          <p:cNvPr id="8" name="D(M).m4a" descr="D(M).m4a">
            <a:hlinkClick r:id="" action="ppaction://media"/>
            <a:extLst>
              <a:ext uri="{FF2B5EF4-FFF2-40B4-BE49-F238E27FC236}">
                <a16:creationId xmlns:a16="http://schemas.microsoft.com/office/drawing/2014/main" id="{55817B18-EA9C-8ABC-91ED-C8856485D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39257" y="534708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297" y="3051908"/>
            <a:ext cx="6856286" cy="182777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Cantonese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discriminate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zh-CN" alt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歧  視</a:t>
            </a:r>
            <a:endParaRPr lang="es-US" altLang="zh-CN" sz="5000" kern="0" spc="67" dirty="0">
              <a:solidFill>
                <a:srgbClr val="000000">
                  <a:alpha val="80000"/>
                </a:srgbClr>
              </a:solidFill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algn="ctr">
              <a:spcAft>
                <a:spcPts val="600"/>
              </a:spcAft>
              <a:buNone/>
            </a:pPr>
            <a:r>
              <a:rPr lang="es-US" altLang="zh-CN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kei4 si6</a:t>
            </a:r>
          </a:p>
          <a:p>
            <a:pPr algn="ctr">
              <a:spcAft>
                <a:spcPts val="600"/>
              </a:spcAft>
              <a:buNone/>
            </a:pPr>
            <a:endParaRPr lang="en-US" sz="5000" kern="0" spc="67" dirty="0">
              <a:solidFill>
                <a:srgbClr val="000000">
                  <a:alpha val="80000"/>
                </a:srgbClr>
              </a:solidFill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algn="ctr">
              <a:spcAft>
                <a:spcPts val="600"/>
              </a:spcAft>
              <a:buNone/>
            </a:pPr>
            <a:endParaRPr lang="en-US" b="1" dirty="0"/>
          </a:p>
        </p:txBody>
      </p:sp>
      <p:pic>
        <p:nvPicPr>
          <p:cNvPr id="7" name="u3c2discriminatekeisi">
            <a:hlinkClick r:id="" action="ppaction://media"/>
            <a:extLst>
              <a:ext uri="{FF2B5EF4-FFF2-40B4-BE49-F238E27FC236}">
                <a16:creationId xmlns:a16="http://schemas.microsoft.com/office/drawing/2014/main" id="{DD94CF29-3ACC-6A0B-00C7-1DE13E05B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10354963" y="5224849"/>
            <a:ext cx="918518" cy="918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38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Discriminate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4966439" y="2537138"/>
            <a:ext cx="126606" cy="126652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9" name="Object 8"/>
          <p:cNvSpPr/>
          <p:nvPr/>
        </p:nvSpPr>
        <p:spPr>
          <a:xfrm>
            <a:off x="5242617" y="2399843"/>
            <a:ext cx="6762548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you know how to say this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word in any other languages?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966439" y="3884514"/>
            <a:ext cx="126606" cy="126652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1" name="Object 10"/>
          <p:cNvSpPr/>
          <p:nvPr/>
        </p:nvSpPr>
        <p:spPr>
          <a:xfrm>
            <a:off x="5242617" y="3747198"/>
            <a:ext cx="6762548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you know any synonyms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 this word?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966439" y="5231890"/>
            <a:ext cx="126606" cy="126651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3" name="Object 12"/>
          <p:cNvSpPr/>
          <p:nvPr/>
        </p:nvSpPr>
        <p:spPr>
          <a:xfrm>
            <a:off x="5242617" y="5094553"/>
            <a:ext cx="6762548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you know any antonyms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 this word?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910B0C-208D-52D2-C169-2A9EA0EC0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488" y="2062154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572925" y="2404259"/>
            <a:ext cx="5043103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Policy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5170815" y="4106213"/>
            <a:ext cx="1847321" cy="31724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38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Policy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4966439" y="3152241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9" name="Object 8"/>
          <p:cNvSpPr/>
          <p:nvPr/>
        </p:nvSpPr>
        <p:spPr>
          <a:xfrm>
            <a:off x="5242617" y="3007915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Have you heard this word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before?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966439" y="4577137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1" name="Object 10"/>
          <p:cNvSpPr/>
          <p:nvPr/>
        </p:nvSpPr>
        <p:spPr>
          <a:xfrm>
            <a:off x="5242617" y="4432779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 you know about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this word?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D88397-64EE-7AD6-92F0-67909BB8A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488" y="2062154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38" cy="1757876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83418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</a:t>
            </a: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3600" b="1" kern="0" spc="4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policy</a:t>
            </a: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is a contract or law made by an</a:t>
            </a:r>
            <a:b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institution (like schools or governments).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5046988" y="2530288"/>
            <a:ext cx="6665833" cy="3557393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8" name="Object 7"/>
          <p:cNvSpPr/>
          <p:nvPr/>
        </p:nvSpPr>
        <p:spPr>
          <a:xfrm>
            <a:off x="5332667" y="2686050"/>
            <a:ext cx="6475381" cy="311595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Wearing school uniforms is a school</a:t>
            </a:r>
            <a:br>
              <a:rPr lang="en-US" sz="27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policy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at many schools.</a:t>
            </a:r>
          </a:p>
          <a:p>
            <a:pPr algn="l">
              <a:spcAft>
                <a:spcPts val="600"/>
              </a:spcAft>
              <a:buNone/>
            </a:pPr>
            <a:endParaRPr lang="en-US" sz="2700" dirty="0">
              <a:solidFill>
                <a:srgbClr val="FFFFFF">
                  <a:alpha val="80000"/>
                </a:srgbClr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algn="l">
              <a:spcAft>
                <a:spcPts val="600"/>
              </a:spcAft>
              <a:buNone/>
            </a:pP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you know other policies at your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school?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3C9B50-9848-FC43-2037-C04078FB6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978" y="2530287"/>
            <a:ext cx="3291236" cy="353503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policy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política</a:t>
            </a:r>
            <a:endParaRPr lang="en-US" b="1" dirty="0"/>
          </a:p>
        </p:txBody>
      </p:sp>
      <p:pic>
        <p:nvPicPr>
          <p:cNvPr id="7" name="P(S).m4a" descr="P(S).m4a">
            <a:hlinkClick r:id="" action="ppaction://media"/>
            <a:extLst>
              <a:ext uri="{FF2B5EF4-FFF2-40B4-BE49-F238E27FC236}">
                <a16:creationId xmlns:a16="http://schemas.microsoft.com/office/drawing/2014/main" id="{25DB26BA-423C-61DC-DB0C-A03881539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28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2162622"/>
            <a:ext cx="6856286" cy="25024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Mandarin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policy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785834" y="4295227"/>
            <a:ext cx="2641698" cy="2014533"/>
          </a:xfrm>
          <a:prstGeom prst="rect">
            <a:avLst/>
          </a:prstGeom>
        </p:spPr>
      </p:pic>
      <p:pic>
        <p:nvPicPr>
          <p:cNvPr id="8" name="P(M).m4a" descr="P(M).m4a">
            <a:hlinkClick r:id="" action="ppaction://media"/>
            <a:extLst>
              <a:ext uri="{FF2B5EF4-FFF2-40B4-BE49-F238E27FC236}">
                <a16:creationId xmlns:a16="http://schemas.microsoft.com/office/drawing/2014/main" id="{5A4ECD1D-3403-C425-C41C-137ED23F0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1963" y="54969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2499973"/>
            <a:ext cx="6856286" cy="182777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Cantonese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policy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023523" y="4546276"/>
            <a:ext cx="2293657" cy="1630083"/>
          </a:xfrm>
          <a:prstGeom prst="rect">
            <a:avLst/>
          </a:prstGeom>
        </p:spPr>
      </p:pic>
      <p:pic>
        <p:nvPicPr>
          <p:cNvPr id="7" name="u3c2policyjingchaak">
            <a:hlinkClick r:id="" action="ppaction://media"/>
            <a:extLst>
              <a:ext uri="{FF2B5EF4-FFF2-40B4-BE49-F238E27FC236}">
                <a16:creationId xmlns:a16="http://schemas.microsoft.com/office/drawing/2014/main" id="{29535D3C-5F08-CE4C-6C42-A02CF5CDD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/>
        </p:blipFill>
        <p:spPr>
          <a:xfrm>
            <a:off x="10527956" y="5282553"/>
            <a:ext cx="893806" cy="893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0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Flawless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3348715" cy="431398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Object 6"/>
          <p:cNvSpPr/>
          <p:nvPr/>
        </p:nvSpPr>
        <p:spPr>
          <a:xfrm>
            <a:off x="4300949" y="3152241"/>
            <a:ext cx="133320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8" name="Object 7"/>
          <p:cNvSpPr/>
          <p:nvPr/>
        </p:nvSpPr>
        <p:spPr>
          <a:xfrm>
            <a:off x="4577132" y="3007915"/>
            <a:ext cx="7421367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Have you heard this word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before?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300949" y="4577137"/>
            <a:ext cx="133320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0" name="Object 9"/>
          <p:cNvSpPr/>
          <p:nvPr/>
        </p:nvSpPr>
        <p:spPr>
          <a:xfrm>
            <a:off x="4577132" y="4432779"/>
            <a:ext cx="7421367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 you know about this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word?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1D6959-E12F-3D6A-28D7-802986B5C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488" y="2062154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38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Policy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4966439" y="2537138"/>
            <a:ext cx="126606" cy="126652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9" name="Object 8"/>
          <p:cNvSpPr/>
          <p:nvPr/>
        </p:nvSpPr>
        <p:spPr>
          <a:xfrm>
            <a:off x="5242617" y="2399843"/>
            <a:ext cx="6762548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you know how to say this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word in any other languages?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966439" y="3884514"/>
            <a:ext cx="126606" cy="126652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1" name="Object 10"/>
          <p:cNvSpPr/>
          <p:nvPr/>
        </p:nvSpPr>
        <p:spPr>
          <a:xfrm>
            <a:off x="5242617" y="3747198"/>
            <a:ext cx="6762548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you know any synonyms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 this word?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966439" y="5231890"/>
            <a:ext cx="126606" cy="126651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3" name="Object 12"/>
          <p:cNvSpPr/>
          <p:nvPr/>
        </p:nvSpPr>
        <p:spPr>
          <a:xfrm>
            <a:off x="5242617" y="5094553"/>
            <a:ext cx="6762548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you know any antonyms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 this word?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A68157-0B71-BF9C-CC43-793AB636C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488" y="2062154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5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tx2">
                    <a:lumMod val="20000"/>
                    <a:lumOff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Time to Review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41802D-3176-DF2B-BBDB-48CEECFAFD2D}"/>
              </a:ext>
            </a:extLst>
          </p:cNvPr>
          <p:cNvGrpSpPr/>
          <p:nvPr/>
        </p:nvGrpSpPr>
        <p:grpSpPr>
          <a:xfrm>
            <a:off x="95226" y="1976732"/>
            <a:ext cx="1749437" cy="4176695"/>
            <a:chOff x="95226" y="1976732"/>
            <a:chExt cx="1749437" cy="4176695"/>
          </a:xfrm>
        </p:grpSpPr>
        <p:sp>
          <p:nvSpPr>
            <p:cNvPr id="5" name="Object 4"/>
            <p:cNvSpPr/>
            <p:nvPr/>
          </p:nvSpPr>
          <p:spPr>
            <a:xfrm>
              <a:off x="111481" y="1976732"/>
              <a:ext cx="1733182" cy="3790002"/>
            </a:xfrm>
            <a:prstGeom prst="roundRect">
              <a:avLst>
                <a:gd name="adj" fmla="val 2527"/>
              </a:avLst>
            </a:prstGeom>
            <a:noFill/>
            <a:ln w="25400">
              <a:solidFill>
                <a:srgbClr val="466AAD"/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Object 5"/>
            <p:cNvSpPr/>
            <p:nvPr/>
          </p:nvSpPr>
          <p:spPr>
            <a:xfrm>
              <a:off x="95226" y="5762694"/>
              <a:ext cx="1733182" cy="390733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spcAft>
                  <a:spcPts val="600"/>
                </a:spcAft>
                <a:buNone/>
              </a:pP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Lato" pitchFamily="34" charset="0"/>
                  <a:ea typeface="Lato" pitchFamily="34" charset="-122"/>
                  <a:cs typeface="Lato" pitchFamily="34" charset="-120"/>
                </a:rPr>
                <a:t>Flawless</a:t>
              </a:r>
              <a:endParaRPr lang="en-US" sz="2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C66067-B026-46A5-938B-76B6F619AF3C}"/>
                </a:ext>
              </a:extLst>
            </p:cNvPr>
            <p:cNvSpPr txBox="1"/>
            <p:nvPr/>
          </p:nvSpPr>
          <p:spPr>
            <a:xfrm>
              <a:off x="284391" y="4163082"/>
              <a:ext cx="13873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000000">
                      <a:alpha val="80000"/>
                    </a:srgbClr>
                  </a:solidFill>
                  <a:latin typeface="Lato" pitchFamily="34" charset="0"/>
                  <a:ea typeface="Lato" pitchFamily="34" charset="-122"/>
                  <a:cs typeface="Lato" pitchFamily="34" charset="-120"/>
                </a:rPr>
                <a:t>Something perfect without any</a:t>
              </a:r>
              <a:br>
                <a:rPr lang="en-US" sz="1600" dirty="0">
                  <a:solidFill>
                    <a:srgbClr val="000000">
                      <a:alpha val="80000"/>
                    </a:srgbClr>
                  </a:solidFill>
                  <a:latin typeface="Lato" pitchFamily="34" charset="0"/>
                  <a:ea typeface="Lato" pitchFamily="34" charset="-122"/>
                  <a:cs typeface="Lato" pitchFamily="34" charset="-120"/>
                </a:rPr>
              </a:br>
              <a:r>
                <a:rPr lang="en-US" sz="1600" dirty="0">
                  <a:solidFill>
                    <a:srgbClr val="000000">
                      <a:alpha val="80000"/>
                    </a:srgbClr>
                  </a:solidFill>
                  <a:latin typeface="Lato" pitchFamily="34" charset="0"/>
                  <a:ea typeface="Lato" pitchFamily="34" charset="-122"/>
                  <a:cs typeface="Lato" pitchFamily="34" charset="-120"/>
                </a:rPr>
                <a:t>mistakes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2B2F3BB-1EF2-5D85-492B-700674ABEA73}"/>
              </a:ext>
            </a:extLst>
          </p:cNvPr>
          <p:cNvGrpSpPr/>
          <p:nvPr/>
        </p:nvGrpSpPr>
        <p:grpSpPr>
          <a:xfrm>
            <a:off x="2001318" y="1976732"/>
            <a:ext cx="1749437" cy="4176695"/>
            <a:chOff x="95226" y="1976732"/>
            <a:chExt cx="1749437" cy="4176695"/>
          </a:xfrm>
        </p:grpSpPr>
        <p:sp>
          <p:nvSpPr>
            <p:cNvPr id="45" name="Object 4">
              <a:extLst>
                <a:ext uri="{FF2B5EF4-FFF2-40B4-BE49-F238E27FC236}">
                  <a16:creationId xmlns:a16="http://schemas.microsoft.com/office/drawing/2014/main" id="{71F8EAAF-6382-B5FA-1F3F-A30F7C1F71B9}"/>
                </a:ext>
              </a:extLst>
            </p:cNvPr>
            <p:cNvSpPr/>
            <p:nvPr/>
          </p:nvSpPr>
          <p:spPr>
            <a:xfrm>
              <a:off x="111481" y="1976732"/>
              <a:ext cx="1733182" cy="3790002"/>
            </a:xfrm>
            <a:prstGeom prst="roundRect">
              <a:avLst>
                <a:gd name="adj" fmla="val 2527"/>
              </a:avLst>
            </a:prstGeom>
            <a:noFill/>
            <a:ln w="25400">
              <a:solidFill>
                <a:srgbClr val="466AAD"/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Object 5">
              <a:extLst>
                <a:ext uri="{FF2B5EF4-FFF2-40B4-BE49-F238E27FC236}">
                  <a16:creationId xmlns:a16="http://schemas.microsoft.com/office/drawing/2014/main" id="{BD85EB65-8D70-DCD9-B25F-9A46D279E50D}"/>
                </a:ext>
              </a:extLst>
            </p:cNvPr>
            <p:cNvSpPr/>
            <p:nvPr/>
          </p:nvSpPr>
          <p:spPr>
            <a:xfrm>
              <a:off x="95226" y="5762694"/>
              <a:ext cx="1733182" cy="390733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spcAft>
                  <a:spcPts val="600"/>
                </a:spcAft>
                <a:buNone/>
              </a:pP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Lato" pitchFamily="34" charset="0"/>
                  <a:ea typeface="Lato" pitchFamily="34" charset="-122"/>
                  <a:cs typeface="Lato" pitchFamily="34" charset="-120"/>
                </a:rPr>
                <a:t>Masterful</a:t>
              </a:r>
              <a:endParaRPr lang="en-US" sz="2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1725BA-F78C-D573-216B-6F3592E6B6E5}"/>
                </a:ext>
              </a:extLst>
            </p:cNvPr>
            <p:cNvSpPr txBox="1"/>
            <p:nvPr/>
          </p:nvSpPr>
          <p:spPr>
            <a:xfrm>
              <a:off x="284391" y="4163082"/>
              <a:ext cx="13873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000000">
                      <a:alpha val="80000"/>
                    </a:srgbClr>
                  </a:solidFill>
                  <a:latin typeface="Lato" pitchFamily="34" charset="0"/>
                  <a:ea typeface="Lato" pitchFamily="34" charset="-122"/>
                  <a:cs typeface="Lato" pitchFamily="34" charset="-120"/>
                </a:rPr>
                <a:t>Someone is showing great skill</a:t>
              </a:r>
              <a:br>
                <a:rPr lang="en-US" sz="1600" dirty="0">
                  <a:solidFill>
                    <a:srgbClr val="000000">
                      <a:alpha val="80000"/>
                    </a:srgbClr>
                  </a:solidFill>
                  <a:latin typeface="Lato" pitchFamily="34" charset="0"/>
                  <a:ea typeface="Lato" pitchFamily="34" charset="-122"/>
                  <a:cs typeface="Lato" pitchFamily="34" charset="-120"/>
                </a:rPr>
              </a:br>
              <a:r>
                <a:rPr lang="en-US" sz="1600" dirty="0">
                  <a:solidFill>
                    <a:srgbClr val="000000">
                      <a:alpha val="80000"/>
                    </a:srgbClr>
                  </a:solidFill>
                  <a:latin typeface="Lato" pitchFamily="34" charset="0"/>
                  <a:ea typeface="Lato" pitchFamily="34" charset="-122"/>
                  <a:cs typeface="Lato" pitchFamily="34" charset="-120"/>
                </a:rPr>
                <a:t>doing something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FAD1D6C-852B-E4DD-0F9D-E1E5EAD889FF}"/>
              </a:ext>
            </a:extLst>
          </p:cNvPr>
          <p:cNvGrpSpPr/>
          <p:nvPr/>
        </p:nvGrpSpPr>
        <p:grpSpPr>
          <a:xfrm>
            <a:off x="3891155" y="1976732"/>
            <a:ext cx="1749437" cy="4176695"/>
            <a:chOff x="95226" y="1976732"/>
            <a:chExt cx="1749437" cy="4176695"/>
          </a:xfrm>
        </p:grpSpPr>
        <p:sp>
          <p:nvSpPr>
            <p:cNvPr id="49" name="Object 4">
              <a:extLst>
                <a:ext uri="{FF2B5EF4-FFF2-40B4-BE49-F238E27FC236}">
                  <a16:creationId xmlns:a16="http://schemas.microsoft.com/office/drawing/2014/main" id="{05C89770-E451-1CFD-310D-D68696F2AC49}"/>
                </a:ext>
              </a:extLst>
            </p:cNvPr>
            <p:cNvSpPr/>
            <p:nvPr/>
          </p:nvSpPr>
          <p:spPr>
            <a:xfrm>
              <a:off x="111481" y="1976732"/>
              <a:ext cx="1733182" cy="3790002"/>
            </a:xfrm>
            <a:prstGeom prst="roundRect">
              <a:avLst>
                <a:gd name="adj" fmla="val 2527"/>
              </a:avLst>
            </a:prstGeom>
            <a:noFill/>
            <a:ln w="25400">
              <a:solidFill>
                <a:srgbClr val="466AAD"/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Object 5">
              <a:extLst>
                <a:ext uri="{FF2B5EF4-FFF2-40B4-BE49-F238E27FC236}">
                  <a16:creationId xmlns:a16="http://schemas.microsoft.com/office/drawing/2014/main" id="{B84BC9D6-BF3D-9431-BBF9-209720F598F1}"/>
                </a:ext>
              </a:extLst>
            </p:cNvPr>
            <p:cNvSpPr/>
            <p:nvPr/>
          </p:nvSpPr>
          <p:spPr>
            <a:xfrm>
              <a:off x="95226" y="5762694"/>
              <a:ext cx="1733182" cy="390733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spcAft>
                  <a:spcPts val="600"/>
                </a:spcAft>
                <a:buNone/>
              </a:pP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Lato" pitchFamily="34" charset="0"/>
                  <a:ea typeface="Lato" pitchFamily="34" charset="-122"/>
                  <a:cs typeface="Lato" pitchFamily="34" charset="-120"/>
                </a:rPr>
                <a:t>Visible</a:t>
              </a:r>
              <a:endParaRPr lang="en-US" sz="2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15E84BD-CF30-ADE7-5497-4FEA35CFD51A}"/>
                </a:ext>
              </a:extLst>
            </p:cNvPr>
            <p:cNvSpPr txBox="1"/>
            <p:nvPr/>
          </p:nvSpPr>
          <p:spPr>
            <a:xfrm>
              <a:off x="284391" y="4163082"/>
              <a:ext cx="13873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000000">
                      <a:alpha val="80000"/>
                    </a:srgbClr>
                  </a:solidFill>
                  <a:latin typeface="Lato" pitchFamily="34" charset="0"/>
                  <a:ea typeface="Lato" pitchFamily="34" charset="-122"/>
                  <a:cs typeface="Lato" pitchFamily="34" charset="-120"/>
                </a:rPr>
                <a:t>Something is able to be seen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63A8557-91BD-9564-9186-1CDA2E8B666A}"/>
              </a:ext>
            </a:extLst>
          </p:cNvPr>
          <p:cNvGrpSpPr/>
          <p:nvPr/>
        </p:nvGrpSpPr>
        <p:grpSpPr>
          <a:xfrm>
            <a:off x="5780992" y="1976732"/>
            <a:ext cx="1749437" cy="4176695"/>
            <a:chOff x="95226" y="1976732"/>
            <a:chExt cx="1749437" cy="4176695"/>
          </a:xfrm>
        </p:grpSpPr>
        <p:sp>
          <p:nvSpPr>
            <p:cNvPr id="53" name="Object 4">
              <a:extLst>
                <a:ext uri="{FF2B5EF4-FFF2-40B4-BE49-F238E27FC236}">
                  <a16:creationId xmlns:a16="http://schemas.microsoft.com/office/drawing/2014/main" id="{806DF6A8-A733-4510-0090-606C7110E975}"/>
                </a:ext>
              </a:extLst>
            </p:cNvPr>
            <p:cNvSpPr/>
            <p:nvPr/>
          </p:nvSpPr>
          <p:spPr>
            <a:xfrm>
              <a:off x="111481" y="1976732"/>
              <a:ext cx="1733182" cy="3790002"/>
            </a:xfrm>
            <a:prstGeom prst="roundRect">
              <a:avLst>
                <a:gd name="adj" fmla="val 2527"/>
              </a:avLst>
            </a:prstGeom>
            <a:noFill/>
            <a:ln w="25400">
              <a:solidFill>
                <a:srgbClr val="466AAD"/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Object 5">
              <a:extLst>
                <a:ext uri="{FF2B5EF4-FFF2-40B4-BE49-F238E27FC236}">
                  <a16:creationId xmlns:a16="http://schemas.microsoft.com/office/drawing/2014/main" id="{A72AEE2C-EECA-DBB6-E909-03B61F9BA1DE}"/>
                </a:ext>
              </a:extLst>
            </p:cNvPr>
            <p:cNvSpPr/>
            <p:nvPr/>
          </p:nvSpPr>
          <p:spPr>
            <a:xfrm>
              <a:off x="95226" y="5762694"/>
              <a:ext cx="1733182" cy="390733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spcAft>
                  <a:spcPts val="600"/>
                </a:spcAft>
                <a:buNone/>
              </a:pP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Lato" pitchFamily="34" charset="0"/>
                  <a:ea typeface="Lato" pitchFamily="34" charset="-122"/>
                  <a:cs typeface="Lato" pitchFamily="34" charset="-120"/>
                </a:rPr>
                <a:t>Bias</a:t>
              </a:r>
              <a:endParaRPr lang="en-US" sz="2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6700DA1-6093-3505-F89E-FF838EF54BF1}"/>
                </a:ext>
              </a:extLst>
            </p:cNvPr>
            <p:cNvSpPr txBox="1"/>
            <p:nvPr/>
          </p:nvSpPr>
          <p:spPr>
            <a:xfrm>
              <a:off x="284391" y="4163082"/>
              <a:ext cx="1387361" cy="192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000000">
                      <a:alpha val="80000"/>
                    </a:srgbClr>
                  </a:solidFill>
                  <a:latin typeface="Lato" pitchFamily="34" charset="0"/>
                  <a:ea typeface="Lato" pitchFamily="34" charset="-122"/>
                  <a:cs typeface="Lato" pitchFamily="34" charset="-120"/>
                </a:rPr>
                <a:t>Favoring certain ideas or people over others in an unjust or unfair way</a:t>
              </a:r>
            </a:p>
            <a:p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E558172-A43A-9739-A887-BFA8C917CC44}"/>
              </a:ext>
            </a:extLst>
          </p:cNvPr>
          <p:cNvGrpSpPr/>
          <p:nvPr/>
        </p:nvGrpSpPr>
        <p:grpSpPr>
          <a:xfrm>
            <a:off x="7687084" y="1961421"/>
            <a:ext cx="1749437" cy="4176695"/>
            <a:chOff x="95226" y="1976732"/>
            <a:chExt cx="1749437" cy="4176695"/>
          </a:xfrm>
        </p:grpSpPr>
        <p:sp>
          <p:nvSpPr>
            <p:cNvPr id="57" name="Object 4">
              <a:extLst>
                <a:ext uri="{FF2B5EF4-FFF2-40B4-BE49-F238E27FC236}">
                  <a16:creationId xmlns:a16="http://schemas.microsoft.com/office/drawing/2014/main" id="{52B58BF4-CED7-0A4D-A886-FA1470AD042D}"/>
                </a:ext>
              </a:extLst>
            </p:cNvPr>
            <p:cNvSpPr/>
            <p:nvPr/>
          </p:nvSpPr>
          <p:spPr>
            <a:xfrm>
              <a:off x="111481" y="1976732"/>
              <a:ext cx="1733182" cy="3790002"/>
            </a:xfrm>
            <a:prstGeom prst="roundRect">
              <a:avLst>
                <a:gd name="adj" fmla="val 2527"/>
              </a:avLst>
            </a:prstGeom>
            <a:noFill/>
            <a:ln w="25400">
              <a:solidFill>
                <a:srgbClr val="466AAD"/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Object 5">
              <a:extLst>
                <a:ext uri="{FF2B5EF4-FFF2-40B4-BE49-F238E27FC236}">
                  <a16:creationId xmlns:a16="http://schemas.microsoft.com/office/drawing/2014/main" id="{47D3434E-4DCE-AE44-9832-1D34EB6BAA0F}"/>
                </a:ext>
              </a:extLst>
            </p:cNvPr>
            <p:cNvSpPr/>
            <p:nvPr/>
          </p:nvSpPr>
          <p:spPr>
            <a:xfrm>
              <a:off x="95226" y="5762694"/>
              <a:ext cx="1733182" cy="390733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spcAft>
                  <a:spcPts val="600"/>
                </a:spcAft>
                <a:buNone/>
              </a:pP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Lato" pitchFamily="34" charset="0"/>
                  <a:ea typeface="Lato" pitchFamily="34" charset="-122"/>
                  <a:cs typeface="Lato" pitchFamily="34" charset="-120"/>
                </a:rPr>
                <a:t>Discriminate</a:t>
              </a:r>
              <a:endParaRPr lang="en-US" sz="2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977A7CB-8E6F-C2AE-E1A5-F06FE925CB11}"/>
                </a:ext>
              </a:extLst>
            </p:cNvPr>
            <p:cNvSpPr txBox="1"/>
            <p:nvPr/>
          </p:nvSpPr>
          <p:spPr>
            <a:xfrm>
              <a:off x="284391" y="4163082"/>
              <a:ext cx="1387361" cy="173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solidFill>
                    <a:srgbClr val="000000">
                      <a:alpha val="80000"/>
                    </a:srgbClr>
                  </a:solidFill>
                  <a:latin typeface="Lato" pitchFamily="34" charset="0"/>
                  <a:ea typeface="Lato" pitchFamily="34" charset="-122"/>
                  <a:cs typeface="Lato" pitchFamily="34" charset="-120"/>
                </a:rPr>
                <a:t>To treat people unjustly because of who they are or what they believe</a:t>
              </a:r>
            </a:p>
            <a:p>
              <a:endParaRPr lang="en-US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ED8755D-3667-249A-1C55-89B0C3481FCD}"/>
              </a:ext>
            </a:extLst>
          </p:cNvPr>
          <p:cNvGrpSpPr/>
          <p:nvPr/>
        </p:nvGrpSpPr>
        <p:grpSpPr>
          <a:xfrm>
            <a:off x="9593176" y="1976732"/>
            <a:ext cx="1749437" cy="4176695"/>
            <a:chOff x="95226" y="1976732"/>
            <a:chExt cx="1749437" cy="4176695"/>
          </a:xfrm>
        </p:grpSpPr>
        <p:sp>
          <p:nvSpPr>
            <p:cNvPr id="61" name="Object 4">
              <a:extLst>
                <a:ext uri="{FF2B5EF4-FFF2-40B4-BE49-F238E27FC236}">
                  <a16:creationId xmlns:a16="http://schemas.microsoft.com/office/drawing/2014/main" id="{6CA4B89B-80B8-7C77-B61D-E9BB61FA1956}"/>
                </a:ext>
              </a:extLst>
            </p:cNvPr>
            <p:cNvSpPr/>
            <p:nvPr/>
          </p:nvSpPr>
          <p:spPr>
            <a:xfrm>
              <a:off x="111481" y="1976732"/>
              <a:ext cx="1733182" cy="3790002"/>
            </a:xfrm>
            <a:prstGeom prst="roundRect">
              <a:avLst>
                <a:gd name="adj" fmla="val 2527"/>
              </a:avLst>
            </a:prstGeom>
            <a:noFill/>
            <a:ln w="25400">
              <a:solidFill>
                <a:srgbClr val="466AAD"/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Object 5">
              <a:extLst>
                <a:ext uri="{FF2B5EF4-FFF2-40B4-BE49-F238E27FC236}">
                  <a16:creationId xmlns:a16="http://schemas.microsoft.com/office/drawing/2014/main" id="{73DC1942-E0D0-7B74-565C-07499E6DA3DA}"/>
                </a:ext>
              </a:extLst>
            </p:cNvPr>
            <p:cNvSpPr/>
            <p:nvPr/>
          </p:nvSpPr>
          <p:spPr>
            <a:xfrm>
              <a:off x="95226" y="5762694"/>
              <a:ext cx="1733182" cy="390733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spcAft>
                  <a:spcPts val="600"/>
                </a:spcAft>
                <a:buNone/>
              </a:pP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Lato" pitchFamily="34" charset="0"/>
                  <a:ea typeface="Lato" pitchFamily="34" charset="-122"/>
                  <a:cs typeface="Lato" pitchFamily="34" charset="-120"/>
                </a:rPr>
                <a:t>Policy</a:t>
              </a:r>
              <a:endParaRPr lang="en-US" sz="2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1F483E5-2487-4611-8FD6-1FAA7A546589}"/>
                </a:ext>
              </a:extLst>
            </p:cNvPr>
            <p:cNvSpPr txBox="1"/>
            <p:nvPr/>
          </p:nvSpPr>
          <p:spPr>
            <a:xfrm>
              <a:off x="284391" y="4163082"/>
              <a:ext cx="1387361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solidFill>
                    <a:srgbClr val="000000">
                      <a:alpha val="80000"/>
                    </a:srgbClr>
                  </a:solidFill>
                  <a:latin typeface="Lato" pitchFamily="34" charset="0"/>
                  <a:ea typeface="Lato" pitchFamily="34" charset="-122"/>
                  <a:cs typeface="Lato" pitchFamily="34" charset="-120"/>
                </a:rPr>
                <a:t>A contract or law made by an institution (like schools or governments)</a:t>
              </a:r>
            </a:p>
            <a:p>
              <a:endParaRPr lang="en-US" dirty="0"/>
            </a:p>
          </p:txBody>
        </p:sp>
      </p:grpSp>
      <p:pic>
        <p:nvPicPr>
          <p:cNvPr id="64" name="Object 4" descr="preencoded.png">
            <a:extLst>
              <a:ext uri="{FF2B5EF4-FFF2-40B4-BE49-F238E27FC236}">
                <a16:creationId xmlns:a16="http://schemas.microsoft.com/office/drawing/2014/main" id="{84D558DA-105D-5DBA-0A30-85960C9C1F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11" r="1311"/>
          <a:stretch/>
        </p:blipFill>
        <p:spPr>
          <a:xfrm>
            <a:off x="214619" y="2365295"/>
            <a:ext cx="1537304" cy="1496848"/>
          </a:xfrm>
          <a:prstGeom prst="rect">
            <a:avLst/>
          </a:prstGeom>
        </p:spPr>
      </p:pic>
      <p:pic>
        <p:nvPicPr>
          <p:cNvPr id="65" name="Object 7" descr="preencoded.png">
            <a:extLst>
              <a:ext uri="{FF2B5EF4-FFF2-40B4-BE49-F238E27FC236}">
                <a16:creationId xmlns:a16="http://schemas.microsoft.com/office/drawing/2014/main" id="{48D3051C-BD2D-F7E7-D965-74FBEED73A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365" b="15365"/>
          <a:stretch/>
        </p:blipFill>
        <p:spPr>
          <a:xfrm>
            <a:off x="2122469" y="2365295"/>
            <a:ext cx="1537303" cy="1496848"/>
          </a:xfrm>
          <a:prstGeom prst="rect">
            <a:avLst/>
          </a:prstGeom>
        </p:spPr>
      </p:pic>
      <p:pic>
        <p:nvPicPr>
          <p:cNvPr id="66" name="Object 10" descr="preencoded.png">
            <a:extLst>
              <a:ext uri="{FF2B5EF4-FFF2-40B4-BE49-F238E27FC236}">
                <a16:creationId xmlns:a16="http://schemas.microsoft.com/office/drawing/2014/main" id="{5C95F03E-94A3-98A8-E854-E10989EFAB4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631" r="17631"/>
          <a:stretch/>
        </p:blipFill>
        <p:spPr>
          <a:xfrm>
            <a:off x="4018449" y="2354191"/>
            <a:ext cx="1548708" cy="150795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56A40CF-D185-1A09-203A-AD716421A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8428" y="2358654"/>
            <a:ext cx="1590818" cy="1590818"/>
          </a:xfrm>
          <a:prstGeom prst="rect">
            <a:avLst/>
          </a:prstGeom>
          <a:ln>
            <a:noFill/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B768B51-54DC-63B9-3EC2-33750EBB5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9810" y="2365295"/>
            <a:ext cx="1507729" cy="150772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8B65843-CD41-A277-8D9B-797D6AFC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4012" y="2235007"/>
            <a:ext cx="1544017" cy="165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695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5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tx2">
                    <a:lumMod val="20000"/>
                    <a:lumOff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Time to Review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9968AB-959F-1FF8-D1CE-DEACAEF6A430}"/>
              </a:ext>
            </a:extLst>
          </p:cNvPr>
          <p:cNvGrpSpPr/>
          <p:nvPr/>
        </p:nvGrpSpPr>
        <p:grpSpPr>
          <a:xfrm>
            <a:off x="479441" y="1996446"/>
            <a:ext cx="4263039" cy="1603651"/>
            <a:chOff x="10010899" y="2074735"/>
            <a:chExt cx="2069620" cy="160365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8C9274E-B211-7497-98A6-CB1CC6F73FD9}"/>
                </a:ext>
              </a:extLst>
            </p:cNvPr>
            <p:cNvGrpSpPr/>
            <p:nvPr/>
          </p:nvGrpSpPr>
          <p:grpSpPr>
            <a:xfrm>
              <a:off x="10010899" y="2074735"/>
              <a:ext cx="2069620" cy="1603651"/>
              <a:chOff x="8091875" y="2054206"/>
              <a:chExt cx="3620946" cy="1603651"/>
            </a:xfrm>
          </p:grpSpPr>
          <p:sp>
            <p:nvSpPr>
              <p:cNvPr id="9" name="Object 8"/>
              <p:cNvSpPr/>
              <p:nvPr/>
            </p:nvSpPr>
            <p:spPr>
              <a:xfrm>
                <a:off x="8094226" y="2067818"/>
                <a:ext cx="3618595" cy="1590039"/>
              </a:xfrm>
              <a:prstGeom prst="roundRect">
                <a:avLst>
                  <a:gd name="adj" fmla="val 2527"/>
                </a:avLst>
              </a:prstGeom>
              <a:noFill/>
              <a:ln w="25400">
                <a:solidFill>
                  <a:srgbClr val="000000">
                    <a:alpha val="80000"/>
                  </a:srgbClr>
                </a:solidFill>
                <a:prstDash val="solid"/>
                <a:miter lim="800000"/>
              </a:ln>
            </p:spPr>
          </p:sp>
          <p:sp>
            <p:nvSpPr>
              <p:cNvPr id="19" name="Object 8">
                <a:extLst>
                  <a:ext uri="{FF2B5EF4-FFF2-40B4-BE49-F238E27FC236}">
                    <a16:creationId xmlns:a16="http://schemas.microsoft.com/office/drawing/2014/main" id="{EA5E76FE-8B07-03E1-6653-3087AC143F78}"/>
                  </a:ext>
                </a:extLst>
              </p:cNvPr>
              <p:cNvSpPr/>
              <p:nvPr/>
            </p:nvSpPr>
            <p:spPr>
              <a:xfrm>
                <a:off x="8091875" y="2054206"/>
                <a:ext cx="3618595" cy="540348"/>
              </a:xfrm>
              <a:prstGeom prst="roundRect">
                <a:avLst>
                  <a:gd name="adj" fmla="val 2527"/>
                </a:avLst>
              </a:prstGeom>
              <a:solidFill>
                <a:schemeClr val="accent1">
                  <a:lumMod val="50000"/>
                </a:schemeClr>
              </a:solidFill>
              <a:ln w="25400">
                <a:solidFill>
                  <a:srgbClr val="000000">
                    <a:alpha val="80000"/>
                  </a:srgbClr>
                </a:solidFill>
                <a:prstDash val="solid"/>
                <a:miter lim="800000"/>
              </a:ln>
            </p:spPr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A9BE1B-C4CC-28B9-947B-DD254A42F79F}"/>
                  </a:ext>
                </a:extLst>
              </p:cNvPr>
              <p:cNvSpPr txBox="1"/>
              <p:nvPr/>
            </p:nvSpPr>
            <p:spPr>
              <a:xfrm>
                <a:off x="8091876" y="2099290"/>
                <a:ext cx="361859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>
                        <a:lumMod val="20000"/>
                        <a:lumOff val="80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-less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5B5674-3261-9CCE-2E3D-9DFE9A5ACF6C}"/>
                </a:ext>
              </a:extLst>
            </p:cNvPr>
            <p:cNvSpPr txBox="1"/>
            <p:nvPr/>
          </p:nvSpPr>
          <p:spPr>
            <a:xfrm>
              <a:off x="10792637" y="3056195"/>
              <a:ext cx="502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Without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68DEAD0-06DE-3245-C84E-B28F0E8F7480}"/>
              </a:ext>
            </a:extLst>
          </p:cNvPr>
          <p:cNvGrpSpPr/>
          <p:nvPr/>
        </p:nvGrpSpPr>
        <p:grpSpPr>
          <a:xfrm>
            <a:off x="476673" y="4020116"/>
            <a:ext cx="4263039" cy="1603651"/>
            <a:chOff x="10010899" y="2074735"/>
            <a:chExt cx="2069620" cy="160365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865B413-23D6-3379-72A8-3034CA1993D4}"/>
                </a:ext>
              </a:extLst>
            </p:cNvPr>
            <p:cNvGrpSpPr/>
            <p:nvPr/>
          </p:nvGrpSpPr>
          <p:grpSpPr>
            <a:xfrm>
              <a:off x="10010899" y="2074735"/>
              <a:ext cx="2069620" cy="1603651"/>
              <a:chOff x="8091875" y="2054206"/>
              <a:chExt cx="3620946" cy="1603651"/>
            </a:xfrm>
          </p:grpSpPr>
          <p:sp>
            <p:nvSpPr>
              <p:cNvPr id="40" name="Object 8">
                <a:extLst>
                  <a:ext uri="{FF2B5EF4-FFF2-40B4-BE49-F238E27FC236}">
                    <a16:creationId xmlns:a16="http://schemas.microsoft.com/office/drawing/2014/main" id="{190742F2-D165-6CEB-BCAA-A1EF03661066}"/>
                  </a:ext>
                </a:extLst>
              </p:cNvPr>
              <p:cNvSpPr/>
              <p:nvPr/>
            </p:nvSpPr>
            <p:spPr>
              <a:xfrm>
                <a:off x="8094226" y="2067818"/>
                <a:ext cx="3618595" cy="1590039"/>
              </a:xfrm>
              <a:prstGeom prst="roundRect">
                <a:avLst>
                  <a:gd name="adj" fmla="val 2527"/>
                </a:avLst>
              </a:prstGeom>
              <a:noFill/>
              <a:ln w="25400">
                <a:solidFill>
                  <a:srgbClr val="000000">
                    <a:alpha val="80000"/>
                  </a:srgbClr>
                </a:solidFill>
                <a:prstDash val="solid"/>
                <a:miter lim="800000"/>
              </a:ln>
            </p:spPr>
          </p:sp>
          <p:sp>
            <p:nvSpPr>
              <p:cNvPr id="41" name="Object 8">
                <a:extLst>
                  <a:ext uri="{FF2B5EF4-FFF2-40B4-BE49-F238E27FC236}">
                    <a16:creationId xmlns:a16="http://schemas.microsoft.com/office/drawing/2014/main" id="{6EB244EF-1DA0-ADF4-A012-9E36B81362C3}"/>
                  </a:ext>
                </a:extLst>
              </p:cNvPr>
              <p:cNvSpPr/>
              <p:nvPr/>
            </p:nvSpPr>
            <p:spPr>
              <a:xfrm>
                <a:off x="8091875" y="2054206"/>
                <a:ext cx="3618595" cy="540348"/>
              </a:xfrm>
              <a:prstGeom prst="roundRect">
                <a:avLst>
                  <a:gd name="adj" fmla="val 2527"/>
                </a:avLst>
              </a:prstGeom>
              <a:solidFill>
                <a:schemeClr val="accent1">
                  <a:lumMod val="50000"/>
                </a:schemeClr>
              </a:solidFill>
              <a:ln w="25400">
                <a:solidFill>
                  <a:srgbClr val="000000">
                    <a:alpha val="80000"/>
                  </a:srgbClr>
                </a:solidFill>
                <a:prstDash val="solid"/>
                <a:miter lim="800000"/>
              </a:ln>
            </p:spPr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70C7D32-B41D-E387-E0BF-BA04ECD56FD5}"/>
                  </a:ext>
                </a:extLst>
              </p:cNvPr>
              <p:cNvSpPr txBox="1"/>
              <p:nvPr/>
            </p:nvSpPr>
            <p:spPr>
              <a:xfrm>
                <a:off x="8091876" y="2099290"/>
                <a:ext cx="361859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>
                        <a:lumMod val="20000"/>
                        <a:lumOff val="80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-</a:t>
                </a:r>
                <a:r>
                  <a:rPr lang="en-US" sz="2200" b="1" dirty="0" err="1">
                    <a:solidFill>
                      <a:schemeClr val="tx2">
                        <a:lumMod val="20000"/>
                        <a:lumOff val="80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ful</a:t>
                </a:r>
                <a:endParaRPr lang="en-US" sz="2200" b="1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5B1B9CD-0798-BDF0-F93C-C2D7C6FF1309}"/>
                </a:ext>
              </a:extLst>
            </p:cNvPr>
            <p:cNvSpPr txBox="1"/>
            <p:nvPr/>
          </p:nvSpPr>
          <p:spPr>
            <a:xfrm>
              <a:off x="10845343" y="3017749"/>
              <a:ext cx="399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Full of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610EF9-9D43-B04E-DA9E-02A65E096E8B}"/>
              </a:ext>
            </a:extLst>
          </p:cNvPr>
          <p:cNvGrpSpPr/>
          <p:nvPr/>
        </p:nvGrpSpPr>
        <p:grpSpPr>
          <a:xfrm>
            <a:off x="7079135" y="2010058"/>
            <a:ext cx="4263039" cy="1603651"/>
            <a:chOff x="10010899" y="2074735"/>
            <a:chExt cx="2069620" cy="160365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AB90319-A9A6-560A-5B9A-43566B25CBB2}"/>
                </a:ext>
              </a:extLst>
            </p:cNvPr>
            <p:cNvGrpSpPr/>
            <p:nvPr/>
          </p:nvGrpSpPr>
          <p:grpSpPr>
            <a:xfrm>
              <a:off x="10010899" y="2074735"/>
              <a:ext cx="2069620" cy="1603651"/>
              <a:chOff x="8091875" y="2054206"/>
              <a:chExt cx="3620946" cy="1603651"/>
            </a:xfrm>
          </p:grpSpPr>
          <p:sp>
            <p:nvSpPr>
              <p:cNvPr id="46" name="Object 8">
                <a:extLst>
                  <a:ext uri="{FF2B5EF4-FFF2-40B4-BE49-F238E27FC236}">
                    <a16:creationId xmlns:a16="http://schemas.microsoft.com/office/drawing/2014/main" id="{C994DDA9-06CE-F31B-8FBB-91F2F3142787}"/>
                  </a:ext>
                </a:extLst>
              </p:cNvPr>
              <p:cNvSpPr/>
              <p:nvPr/>
            </p:nvSpPr>
            <p:spPr>
              <a:xfrm>
                <a:off x="8094226" y="2067818"/>
                <a:ext cx="3618595" cy="1590039"/>
              </a:xfrm>
              <a:prstGeom prst="roundRect">
                <a:avLst>
                  <a:gd name="adj" fmla="val 2527"/>
                </a:avLst>
              </a:prstGeom>
              <a:noFill/>
              <a:ln w="25400">
                <a:solidFill>
                  <a:srgbClr val="000000">
                    <a:alpha val="80000"/>
                  </a:srgbClr>
                </a:solidFill>
                <a:prstDash val="solid"/>
                <a:miter lim="800000"/>
              </a:ln>
            </p:spPr>
          </p:sp>
          <p:sp>
            <p:nvSpPr>
              <p:cNvPr id="47" name="Object 8">
                <a:extLst>
                  <a:ext uri="{FF2B5EF4-FFF2-40B4-BE49-F238E27FC236}">
                    <a16:creationId xmlns:a16="http://schemas.microsoft.com/office/drawing/2014/main" id="{5213CF60-27FE-A95A-5156-FF9CAFD43ACD}"/>
                  </a:ext>
                </a:extLst>
              </p:cNvPr>
              <p:cNvSpPr/>
              <p:nvPr/>
            </p:nvSpPr>
            <p:spPr>
              <a:xfrm>
                <a:off x="8091875" y="2054206"/>
                <a:ext cx="3618595" cy="540348"/>
              </a:xfrm>
              <a:prstGeom prst="roundRect">
                <a:avLst>
                  <a:gd name="adj" fmla="val 2527"/>
                </a:avLst>
              </a:prstGeom>
              <a:solidFill>
                <a:schemeClr val="accent1">
                  <a:lumMod val="50000"/>
                </a:schemeClr>
              </a:solidFill>
              <a:ln w="25400">
                <a:solidFill>
                  <a:srgbClr val="000000">
                    <a:alpha val="80000"/>
                  </a:srgbClr>
                </a:solidFill>
                <a:prstDash val="solid"/>
                <a:miter lim="800000"/>
              </a:ln>
            </p:spPr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3BEDA03-3C0E-9FA5-FD42-E58396DCD18A}"/>
                  </a:ext>
                </a:extLst>
              </p:cNvPr>
              <p:cNvSpPr txBox="1"/>
              <p:nvPr/>
            </p:nvSpPr>
            <p:spPr>
              <a:xfrm>
                <a:off x="8091876" y="2099290"/>
                <a:ext cx="361859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>
                        <a:lumMod val="20000"/>
                        <a:lumOff val="80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-</a:t>
                </a:r>
                <a:r>
                  <a:rPr lang="en-US" sz="2200" b="1" dirty="0" err="1">
                    <a:solidFill>
                      <a:schemeClr val="tx2">
                        <a:lumMod val="20000"/>
                        <a:lumOff val="80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ble</a:t>
                </a:r>
                <a:r>
                  <a:rPr lang="en-US" sz="2200" b="1" dirty="0">
                    <a:solidFill>
                      <a:schemeClr val="tx2">
                        <a:lumMod val="20000"/>
                        <a:lumOff val="80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/-able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5413BA-AE32-4690-3D55-B8E2372810F2}"/>
                </a:ext>
              </a:extLst>
            </p:cNvPr>
            <p:cNvSpPr txBox="1"/>
            <p:nvPr/>
          </p:nvSpPr>
          <p:spPr>
            <a:xfrm>
              <a:off x="10326091" y="3002578"/>
              <a:ext cx="14352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To be able to do something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E137654-DFC3-C871-B954-38A5CF0FD8DC}"/>
              </a:ext>
            </a:extLst>
          </p:cNvPr>
          <p:cNvGrpSpPr/>
          <p:nvPr/>
        </p:nvGrpSpPr>
        <p:grpSpPr>
          <a:xfrm>
            <a:off x="7076367" y="3898268"/>
            <a:ext cx="4263039" cy="1603651"/>
            <a:chOff x="10010899" y="2074735"/>
            <a:chExt cx="2069620" cy="160365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CB15246-FD36-DEEF-A319-3519AEB45FB5}"/>
                </a:ext>
              </a:extLst>
            </p:cNvPr>
            <p:cNvGrpSpPr/>
            <p:nvPr/>
          </p:nvGrpSpPr>
          <p:grpSpPr>
            <a:xfrm>
              <a:off x="10010899" y="2074735"/>
              <a:ext cx="2069620" cy="1603651"/>
              <a:chOff x="8091875" y="2054206"/>
              <a:chExt cx="3620946" cy="1603651"/>
            </a:xfrm>
          </p:grpSpPr>
          <p:sp>
            <p:nvSpPr>
              <p:cNvPr id="52" name="Object 8">
                <a:extLst>
                  <a:ext uri="{FF2B5EF4-FFF2-40B4-BE49-F238E27FC236}">
                    <a16:creationId xmlns:a16="http://schemas.microsoft.com/office/drawing/2014/main" id="{C7084308-6923-2547-3DF0-08B7EE023711}"/>
                  </a:ext>
                </a:extLst>
              </p:cNvPr>
              <p:cNvSpPr/>
              <p:nvPr/>
            </p:nvSpPr>
            <p:spPr>
              <a:xfrm>
                <a:off x="8094226" y="2067818"/>
                <a:ext cx="3618595" cy="1590039"/>
              </a:xfrm>
              <a:prstGeom prst="roundRect">
                <a:avLst>
                  <a:gd name="adj" fmla="val 2527"/>
                </a:avLst>
              </a:prstGeom>
              <a:noFill/>
              <a:ln w="25400">
                <a:solidFill>
                  <a:srgbClr val="000000">
                    <a:alpha val="80000"/>
                  </a:srgbClr>
                </a:solidFill>
                <a:prstDash val="solid"/>
                <a:miter lim="800000"/>
              </a:ln>
            </p:spPr>
          </p:sp>
          <p:sp>
            <p:nvSpPr>
              <p:cNvPr id="53" name="Object 8">
                <a:extLst>
                  <a:ext uri="{FF2B5EF4-FFF2-40B4-BE49-F238E27FC236}">
                    <a16:creationId xmlns:a16="http://schemas.microsoft.com/office/drawing/2014/main" id="{44469E36-96A9-B7BE-5B88-A184F9C39803}"/>
                  </a:ext>
                </a:extLst>
              </p:cNvPr>
              <p:cNvSpPr/>
              <p:nvPr/>
            </p:nvSpPr>
            <p:spPr>
              <a:xfrm>
                <a:off x="8091875" y="2054206"/>
                <a:ext cx="3618595" cy="540348"/>
              </a:xfrm>
              <a:prstGeom prst="roundRect">
                <a:avLst>
                  <a:gd name="adj" fmla="val 2527"/>
                </a:avLst>
              </a:prstGeom>
              <a:solidFill>
                <a:schemeClr val="accent1">
                  <a:lumMod val="50000"/>
                </a:schemeClr>
              </a:solidFill>
              <a:ln w="25400">
                <a:solidFill>
                  <a:srgbClr val="000000">
                    <a:alpha val="80000"/>
                  </a:srgbClr>
                </a:solidFill>
                <a:prstDash val="solid"/>
                <a:miter lim="800000"/>
              </a:ln>
            </p:spPr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1E3092E-6760-387D-1014-C2E38289A67B}"/>
                  </a:ext>
                </a:extLst>
              </p:cNvPr>
              <p:cNvSpPr txBox="1"/>
              <p:nvPr/>
            </p:nvSpPr>
            <p:spPr>
              <a:xfrm>
                <a:off x="8091876" y="2099290"/>
                <a:ext cx="361859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tx2">
                        <a:lumMod val="20000"/>
                        <a:lumOff val="80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-ate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3C849A5-80F4-29B8-4D27-AF47A66CC1FA}"/>
                </a:ext>
              </a:extLst>
            </p:cNvPr>
            <p:cNvSpPr txBox="1"/>
            <p:nvPr/>
          </p:nvSpPr>
          <p:spPr>
            <a:xfrm>
              <a:off x="10768300" y="3005214"/>
              <a:ext cx="553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To act 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1773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877840" cy="7014754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3" name="Object 2"/>
          <p:cNvSpPr/>
          <p:nvPr/>
        </p:nvSpPr>
        <p:spPr>
          <a:xfrm>
            <a:off x="155042" y="2537206"/>
            <a:ext cx="2567755" cy="18009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Black Hair</a:t>
            </a:r>
            <a:endParaRPr lang="en-US" b="1" dirty="0"/>
          </a:p>
        </p:txBody>
      </p:sp>
      <p:pic>
        <p:nvPicPr>
          <p:cNvPr id="5" name="Online Media 4" descr="Black Hair">
            <a:hlinkClick r:id="" action="ppaction://media"/>
            <a:extLst>
              <a:ext uri="{FF2B5EF4-FFF2-40B4-BE49-F238E27FC236}">
                <a16:creationId xmlns:a16="http://schemas.microsoft.com/office/drawing/2014/main" id="{64044D84-E732-2FE2-130D-4AE2FD162F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92016" y="294278"/>
            <a:ext cx="8359259" cy="626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1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877840" cy="7014754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3" name="Object 2"/>
          <p:cNvSpPr/>
          <p:nvPr/>
        </p:nvSpPr>
        <p:spPr>
          <a:xfrm>
            <a:off x="155042" y="2537206"/>
            <a:ext cx="2567755" cy="18009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800" b="1" spc="48" dirty="0" err="1">
                <a:solidFill>
                  <a:srgbClr val="FFFFFF">
                    <a:alpha val="90000"/>
                  </a:srgbClr>
                </a:solidFill>
                <a:latin typeface="Poppins" pitchFamily="34" charset="0"/>
                <a:cs typeface="Poppins" pitchFamily="34" charset="-120"/>
              </a:rPr>
              <a:t>Wordwall</a:t>
            </a:r>
            <a:r>
              <a:rPr lang="en-US" sz="2800" b="1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cs typeface="Poppins" pitchFamily="34" charset="-120"/>
              </a:rPr>
              <a:t>: Hair and Identity</a:t>
            </a:r>
            <a:endParaRPr lang="en-US" sz="11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6B954-6DA1-6C6D-CDCB-7F29B7B02CE2}"/>
              </a:ext>
            </a:extLst>
          </p:cNvPr>
          <p:cNvSpPr txBox="1"/>
          <p:nvPr/>
        </p:nvSpPr>
        <p:spPr>
          <a:xfrm>
            <a:off x="4088897" y="5602879"/>
            <a:ext cx="81031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2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https://wordwall.net/resource/30567551/v2-hair-and-identity</a:t>
            </a:r>
            <a:r>
              <a:rPr lang="en-US" sz="2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7EB317-1E25-AEFE-CEBB-662C62AA4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908" y="306979"/>
            <a:ext cx="80899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830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877840" cy="7014754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3" name="Object 2"/>
          <p:cNvSpPr/>
          <p:nvPr/>
        </p:nvSpPr>
        <p:spPr>
          <a:xfrm>
            <a:off x="155042" y="2537206"/>
            <a:ext cx="2567755" cy="18009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800" b="1" spc="48" dirty="0" err="1">
                <a:solidFill>
                  <a:srgbClr val="FFFFFF">
                    <a:alpha val="90000"/>
                  </a:srgbClr>
                </a:solidFill>
                <a:latin typeface="Poppins" pitchFamily="34" charset="0"/>
                <a:cs typeface="Poppins" pitchFamily="34" charset="-120"/>
              </a:rPr>
              <a:t>Wordwall</a:t>
            </a:r>
            <a:r>
              <a:rPr lang="en-US" sz="2800" b="1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cs typeface="Poppins" pitchFamily="34" charset="-120"/>
              </a:rPr>
              <a:t>: Playing with Syntax</a:t>
            </a:r>
            <a:endParaRPr lang="en-US" sz="11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6B954-6DA1-6C6D-CDCB-7F29B7B02CE2}"/>
              </a:ext>
            </a:extLst>
          </p:cNvPr>
          <p:cNvSpPr txBox="1"/>
          <p:nvPr/>
        </p:nvSpPr>
        <p:spPr>
          <a:xfrm>
            <a:off x="4088897" y="5602879"/>
            <a:ext cx="8103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2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https://</a:t>
            </a:r>
            <a:r>
              <a:rPr lang="en-US" sz="2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wordwall.net</a:t>
            </a:r>
            <a:r>
              <a:rPr lang="en-US" sz="2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/resource/31180660/lesson-4-playing-with-syntax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951D22-FDF7-3E34-EE6A-5559371E2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2" t="1641" r="2232"/>
          <a:stretch/>
        </p:blipFill>
        <p:spPr>
          <a:xfrm>
            <a:off x="3933854" y="293913"/>
            <a:ext cx="7463490" cy="530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421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877840" cy="7014754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3" name="Object 2"/>
          <p:cNvSpPr/>
          <p:nvPr/>
        </p:nvSpPr>
        <p:spPr>
          <a:xfrm>
            <a:off x="155042" y="2537206"/>
            <a:ext cx="2567755" cy="18009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800" b="1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cs typeface="Poppins" pitchFamily="34" charset="-120"/>
              </a:rPr>
              <a:t>CLAVES Definition Wheel</a:t>
            </a:r>
            <a:endParaRPr lang="en-US" sz="11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6B954-6DA1-6C6D-CDCB-7F29B7B02CE2}"/>
              </a:ext>
            </a:extLst>
          </p:cNvPr>
          <p:cNvSpPr txBox="1"/>
          <p:nvPr/>
        </p:nvSpPr>
        <p:spPr>
          <a:xfrm>
            <a:off x="5155947" y="5910655"/>
            <a:ext cx="5153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2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https://wheelofnames.com/wnx-xjq</a:t>
            </a:r>
            <a:r>
              <a:rPr lang="en-US" sz="2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566200-AC60-BB1D-950A-9E91A95C0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370" y="547235"/>
            <a:ext cx="5566229" cy="48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352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4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5"/>
          <p:cNvSpPr/>
          <p:nvPr/>
        </p:nvSpPr>
        <p:spPr>
          <a:xfrm>
            <a:off x="0" y="0"/>
            <a:ext cx="12188952" cy="159003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45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Poppins"/>
              <a:buNone/>
            </a:pPr>
            <a:r>
              <a:rPr lang="en-US" sz="7100" b="1" dirty="0">
                <a:solidFill>
                  <a:srgbClr val="FFFFFF"/>
                </a:solidFill>
                <a:latin typeface="Poppins"/>
                <a:cs typeface="Poppins"/>
                <a:sym typeface="Poppins"/>
              </a:rPr>
              <a:t>Lesson Links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45"/>
          <p:cNvSpPr/>
          <p:nvPr/>
        </p:nvSpPr>
        <p:spPr>
          <a:xfrm>
            <a:off x="4585556" y="2118536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45"/>
          <p:cNvSpPr/>
          <p:nvPr/>
        </p:nvSpPr>
        <p:spPr>
          <a:xfrm>
            <a:off x="422587" y="1956189"/>
            <a:ext cx="11343777" cy="4901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4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Lesson 2</a:t>
            </a:r>
            <a:endParaRPr lang="en-US"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400" dirty="0">
                <a:latin typeface="Lato"/>
                <a:ea typeface="Lato"/>
                <a:cs typeface="Lato"/>
                <a:sym typeface="Lato"/>
                <a:hlinkClick r:id="rId4"/>
              </a:rPr>
              <a:t>Black Hair</a:t>
            </a:r>
            <a:endParaRPr lang="en-US" sz="2400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https://www.youtube.com/watch?v=MwCqKXV8300</a:t>
            </a:r>
            <a:endParaRPr lang="en-US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endParaRPr lang="en-US"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400" b="1" dirty="0">
                <a:latin typeface="Lato"/>
                <a:ea typeface="Lato"/>
                <a:cs typeface="Lato"/>
                <a:sym typeface="Lato"/>
              </a:rPr>
              <a:t>Lesson 3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4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Wordwall</a:t>
            </a:r>
            <a:r>
              <a:rPr lang="en-US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: Hair and Identity</a:t>
            </a:r>
            <a:endParaRPr lang="en-US"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https://wordwall.net/resource/30567551/v2-hair-and-identity</a:t>
            </a:r>
            <a:r>
              <a:rPr lang="en-US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endParaRPr lang="en-US" sz="2400" b="1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4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Lesson 4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400" dirty="0" err="1">
                <a:latin typeface="Lato"/>
                <a:ea typeface="Lato"/>
                <a:cs typeface="Lato"/>
                <a:sym typeface="Lato"/>
                <a:hlinkClick r:id="rId6"/>
              </a:rPr>
              <a:t>Wordwall</a:t>
            </a:r>
            <a:r>
              <a:rPr lang="en-US" sz="2400" dirty="0">
                <a:latin typeface="Lato"/>
                <a:ea typeface="Lato"/>
                <a:cs typeface="Lato"/>
                <a:sym typeface="Lato"/>
                <a:hlinkClick r:id="rId6"/>
              </a:rPr>
              <a:t>: Playing with Syntax</a:t>
            </a:r>
            <a:endParaRPr lang="en-US" sz="2400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https://</a:t>
            </a:r>
            <a:r>
              <a:rPr lang="en-US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wordwall.net</a:t>
            </a:r>
            <a:r>
              <a:rPr lang="en-US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/resource/31180660/lesson-4-playing-with-syntax</a:t>
            </a:r>
          </a:p>
          <a:p>
            <a:pPr>
              <a:buSzPts val="3800"/>
            </a:pPr>
            <a:endParaRPr lang="en-US" dirty="0">
              <a:latin typeface="Lato"/>
              <a:ea typeface="Lato"/>
              <a:cs typeface="Lato"/>
              <a:sym typeface="Lato"/>
            </a:endParaRPr>
          </a:p>
          <a:p>
            <a:pPr lvl="0">
              <a:buClr>
                <a:srgbClr val="000000"/>
              </a:buClr>
              <a:buSzPts val="3800"/>
            </a:pPr>
            <a:r>
              <a:rPr lang="en-US" sz="2400" b="1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Lato"/>
              </a:rPr>
              <a:t>Lesson 5</a:t>
            </a:r>
          </a:p>
          <a:p>
            <a:pPr lvl="0">
              <a:buClr>
                <a:srgbClr val="000000"/>
              </a:buClr>
              <a:buSzPts val="3800"/>
            </a:pPr>
            <a:r>
              <a:rPr lang="en-US" sz="2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Lato"/>
                <a:hlinkClick r:id="rId7"/>
              </a:rPr>
              <a:t>CLAVES Definition Wheel</a:t>
            </a:r>
            <a:endParaRPr lang="en-US" sz="24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  <a:sym typeface="Lato"/>
            </a:endParaRPr>
          </a:p>
          <a:p>
            <a:pPr lvl="0">
              <a:buClr>
                <a:srgbClr val="000000"/>
              </a:buClr>
              <a:buSzPts val="3800"/>
            </a:pPr>
            <a:r>
              <a:rPr lang="en-US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https://wheelofnames.com/wnx-xjq</a:t>
            </a:r>
            <a:r>
              <a:rPr lang="en-US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endParaRPr lang="en-US" sz="28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1" name="Google Shape;521;p45"/>
          <p:cNvSpPr/>
          <p:nvPr/>
        </p:nvSpPr>
        <p:spPr>
          <a:xfrm>
            <a:off x="4585556" y="3388383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45"/>
          <p:cNvSpPr/>
          <p:nvPr/>
        </p:nvSpPr>
        <p:spPr>
          <a:xfrm>
            <a:off x="4585556" y="4658230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45"/>
          <p:cNvSpPr/>
          <p:nvPr/>
        </p:nvSpPr>
        <p:spPr>
          <a:xfrm>
            <a:off x="4585556" y="5410336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220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655116" y="1959624"/>
            <a:ext cx="6878721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Flawless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4174773" y="3661578"/>
            <a:ext cx="3839406" cy="750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b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Flaw </a:t>
            </a:r>
            <a:r>
              <a:rPr lang="en-US" sz="32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= mistake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3200" b="1" kern="0" spc="38" dirty="0">
                <a:solidFill>
                  <a:schemeClr val="bg2">
                    <a:lumMod val="40000"/>
                    <a:lumOff val="60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-less </a:t>
            </a:r>
            <a:r>
              <a:rPr lang="en-US" sz="32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= without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385763" y="4668951"/>
            <a:ext cx="11301412" cy="13175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9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 you know any other words that end with “-less”? Can you guess their meanings? (e.g. harmless, hopeless)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0" cy="2143898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12202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300" b="1" kern="0" spc="67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Flawless</a:t>
            </a:r>
            <a:r>
              <a:rPr lang="en-US" sz="5300" b="1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means something</a:t>
            </a:r>
            <a:b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perfect without any mistakes.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2620030"/>
            <a:ext cx="4151862" cy="3769648"/>
          </a:xfrm>
          <a:prstGeom prst="rect">
            <a:avLst/>
          </a:prstGeom>
          <a:solidFill>
            <a:srgbClr val="F3F7F1"/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t="2120" b="2120"/>
          <a:stretch/>
        </p:blipFill>
        <p:spPr>
          <a:xfrm>
            <a:off x="476131" y="2620030"/>
            <a:ext cx="4151862" cy="3769648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999375" y="3533801"/>
            <a:ext cx="6713446" cy="1931273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9" name="Object 8"/>
          <p:cNvSpPr/>
          <p:nvPr/>
        </p:nvSpPr>
        <p:spPr>
          <a:xfrm>
            <a:off x="5285053" y="3829050"/>
            <a:ext cx="6230672" cy="1350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 designer crafted a </a:t>
            </a:r>
            <a:r>
              <a:rPr lang="en-US" sz="27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flawless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line with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his razor.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84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flawless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perfecto/perfecta</a:t>
            </a:r>
            <a:endParaRPr lang="en-US" b="1" dirty="0"/>
          </a:p>
        </p:txBody>
      </p:sp>
      <p:pic>
        <p:nvPicPr>
          <p:cNvPr id="7" name="F(S).m4a" descr="F(S).m4a">
            <a:hlinkClick r:id="" action="ppaction://media"/>
            <a:extLst>
              <a:ext uri="{FF2B5EF4-FFF2-40B4-BE49-F238E27FC236}">
                <a16:creationId xmlns:a16="http://schemas.microsoft.com/office/drawing/2014/main" id="{7E3EFCCF-F354-C8B5-257E-695695683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2857" y="548831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84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Mandarin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flawless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793023" y="3967759"/>
            <a:ext cx="4792858" cy="1432916"/>
          </a:xfrm>
          <a:prstGeom prst="rect">
            <a:avLst/>
          </a:prstGeom>
        </p:spPr>
      </p:pic>
      <p:pic>
        <p:nvPicPr>
          <p:cNvPr id="8" name="F(M).m4a" descr="F(M).m4a">
            <a:hlinkClick r:id="" action="ppaction://media"/>
            <a:extLst>
              <a:ext uri="{FF2B5EF4-FFF2-40B4-BE49-F238E27FC236}">
                <a16:creationId xmlns:a16="http://schemas.microsoft.com/office/drawing/2014/main" id="{7AD1A5C3-E7C5-1832-DE3D-805539CF7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42951" y="528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1232</Words>
  <Application>Microsoft Office PowerPoint</Application>
  <PresentationFormat>Widescreen</PresentationFormat>
  <Paragraphs>248</Paragraphs>
  <Slides>57</Slides>
  <Notes>57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Lato Medium</vt:lpstr>
      <vt:lpstr>Poppins</vt:lpstr>
      <vt:lpstr>Calibri</vt:lpstr>
      <vt:lpstr>Arial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bree.luo@gmail.com</cp:lastModifiedBy>
  <cp:revision>21</cp:revision>
  <dcterms:created xsi:type="dcterms:W3CDTF">2022-08-12T00:08:03Z</dcterms:created>
  <dcterms:modified xsi:type="dcterms:W3CDTF">2023-07-27T17:53:40Z</dcterms:modified>
</cp:coreProperties>
</file>