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311" r:id="rId31"/>
    <p:sldId id="315" r:id="rId32"/>
  </p:sldIdLst>
  <p:sldSz cx="12192000" cy="6858000"/>
  <p:notesSz cx="6858000" cy="12192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Lato" panose="020F0502020204030203" pitchFamily="34" charset="0"/>
      <p:regular r:id="rId38"/>
      <p:bold r:id="rId39"/>
      <p:italic r:id="rId40"/>
      <p:boldItalic r:id="rId41"/>
    </p:embeddedFont>
    <p:embeddedFont>
      <p:font typeface="Lato Medium" panose="020F0502020204030203" pitchFamily="34" charset="0"/>
      <p:regular r:id="rId42"/>
      <p:italic r:id="rId43"/>
    </p:embeddedFont>
    <p:embeddedFont>
      <p:font typeface="Poppins" pitchFamily="2" charset="77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i4xQj/ztoERS9+sC0yfpZzHza2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66"/>
    <p:restoredTop sz="94620"/>
  </p:normalViewPr>
  <p:slideViewPr>
    <p:cSldViewPr snapToGrid="0" snapToObjects="1">
      <p:cViewPr varScale="1">
        <p:scale>
          <a:sx n="52" d="100"/>
          <a:sy n="52" d="100"/>
        </p:scale>
        <p:origin x="216" y="1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914400"/>
            <a:ext cx="4572225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6SOxLO-Pzo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" name="Google Shape;9;p1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Google Shape;112;p10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2" name="Google Shape;122;p11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2" name="Google Shape;132;p12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3" name="Google Shape;143;p1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4" name="Google Shape;154;p14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4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1" name="Google Shape;161;p15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6" name="Google Shape;176;p16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4" name="Google Shape;184;p17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7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5" name="Google Shape;195;p18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8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5" name="Google Shape;205;p19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9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" name="Google Shape;17;p2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7" name="Google Shape;217;p20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8" name="Google Shape;228;p21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9" name="Google Shape;239;p22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0" name="Google Shape;250;p2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7" name="Google Shape;257;p24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4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2" name="Google Shape;272;p25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3" name="Google Shape;283;p26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3" name="Google Shape;293;p27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27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4" name="Google Shape;304;p28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28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5" name="Google Shape;315;p29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29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Google Shape;33;p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35000" y="914400"/>
            <a:ext cx="8128000" cy="4572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>
                <a:hlinkClick r:id="rId3"/>
              </a:rPr>
              <a:t>https://www.youtube.com/watch?v=r6SOxLO-Pzo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431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9" name="Google Shape;509;p45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4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4298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" name="Google Shape;50;p4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" name="Google Shape;57;p5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" name="Google Shape;71;p6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" name="Google Shape;79;p7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7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0" name="Google Shape;90;p8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8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Google Shape;100;p9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9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9.xml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r6SOxLO-Pzo?feature=oembed" TargetMode="External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r6SOxLO-Pzo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88952" cy="11427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/>
          <p:nvPr/>
        </p:nvSpPr>
        <p:spPr>
          <a:xfrm>
            <a:off x="0" y="2735015"/>
            <a:ext cx="12188952" cy="147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D3557"/>
              </a:buClr>
              <a:buSzPts val="6500"/>
              <a:buFont typeface="Poppins"/>
              <a:buNone/>
            </a:pPr>
            <a:r>
              <a:rPr lang="en-US" sz="6500" b="1" i="0" u="none" strike="noStrike" cap="none">
                <a:solidFill>
                  <a:srgbClr val="1D3557"/>
                </a:solidFill>
                <a:latin typeface="Poppins"/>
                <a:ea typeface="Poppins"/>
                <a:cs typeface="Poppins"/>
                <a:sym typeface="Poppins"/>
              </a:rPr>
              <a:t>Introduction to Unit 1:</a:t>
            </a:r>
            <a:br>
              <a:rPr lang="en-US" sz="65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65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Humans and Nature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0905" y="399950"/>
            <a:ext cx="1995162" cy="990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557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"/>
          <p:cNvSpPr/>
          <p:nvPr/>
        </p:nvSpPr>
        <p:spPr>
          <a:xfrm>
            <a:off x="0" y="0"/>
            <a:ext cx="4199475" cy="68658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10" descr="preencoded.png"/>
          <p:cNvPicPr preferRelativeResize="0"/>
          <p:nvPr/>
        </p:nvPicPr>
        <p:blipFill rotWithShape="1">
          <a:blip r:embed="rId5">
            <a:alphaModFix/>
          </a:blip>
          <a:srcRect l="-23500" t="-70167" r="-23500" b="-70166"/>
          <a:stretch/>
        </p:blipFill>
        <p:spPr>
          <a:xfrm>
            <a:off x="0" y="0"/>
            <a:ext cx="4199475" cy="6865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0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66077" y="476131"/>
            <a:ext cx="7046738" cy="590402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0"/>
          <p:cNvSpPr/>
          <p:nvPr/>
        </p:nvSpPr>
        <p:spPr>
          <a:xfrm>
            <a:off x="4761309" y="1487921"/>
            <a:ext cx="6856286" cy="385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Poppins"/>
              <a:buNone/>
            </a:pPr>
            <a: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Mandarin</a:t>
            </a:r>
            <a:b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translation of</a:t>
            </a:r>
            <a:br>
              <a:rPr lang="en-US" sz="5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5000" b="1">
                <a:solidFill>
                  <a:srgbClr val="E36C09"/>
                </a:solidFill>
                <a:latin typeface="Poppins"/>
                <a:ea typeface="Poppins"/>
                <a:cs typeface="Poppins"/>
                <a:sym typeface="Poppins"/>
              </a:rPr>
              <a:t>ecosystem</a:t>
            </a:r>
            <a: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is: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Poppins"/>
              <a:buNone/>
            </a:pPr>
            <a: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生    态   系   统</a:t>
            </a:r>
            <a:endParaRPr sz="5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Poppins"/>
              <a:buNone/>
            </a:pPr>
            <a:r>
              <a:rPr lang="en-US" sz="5000" i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shēng tài  xì tǒng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E(M).m4a" descr="E(M).m4a">
            <a:hlinkClick r:id="" action="ppaction://media"/>
            <a:extLst>
              <a:ext uri="{FF2B5EF4-FFF2-40B4-BE49-F238E27FC236}">
                <a16:creationId xmlns:a16="http://schemas.microsoft.com/office/drawing/2014/main" id="{BC018541-BED3-7736-DCBC-49C3766530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04795" y="545357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557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1"/>
          <p:cNvSpPr/>
          <p:nvPr/>
        </p:nvSpPr>
        <p:spPr>
          <a:xfrm>
            <a:off x="0" y="0"/>
            <a:ext cx="4199475" cy="68658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6" name="Google Shape;126;p11" descr="preencoded.png"/>
          <p:cNvPicPr preferRelativeResize="0"/>
          <p:nvPr/>
        </p:nvPicPr>
        <p:blipFill rotWithShape="1">
          <a:blip r:embed="rId5">
            <a:alphaModFix/>
          </a:blip>
          <a:srcRect l="-23500" t="-70167" r="-23500" b="-70166"/>
          <a:stretch/>
        </p:blipFill>
        <p:spPr>
          <a:xfrm>
            <a:off x="0" y="0"/>
            <a:ext cx="4199475" cy="6865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1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66077" y="476131"/>
            <a:ext cx="7046738" cy="590402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1"/>
          <p:cNvSpPr/>
          <p:nvPr/>
        </p:nvSpPr>
        <p:spPr>
          <a:xfrm>
            <a:off x="4761309" y="1487921"/>
            <a:ext cx="6856286" cy="385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Poppins"/>
              <a:buNone/>
            </a:pPr>
            <a: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Mandarin</a:t>
            </a:r>
            <a:b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translation of 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5000"/>
              <a:buFont typeface="Poppins"/>
              <a:buNone/>
            </a:pPr>
            <a:r>
              <a:rPr lang="en-US" sz="5000" b="1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eco</a:t>
            </a:r>
            <a: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= environment: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Poppins"/>
              <a:buNone/>
            </a:pPr>
            <a: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环     境 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Poppins"/>
              <a:buNone/>
            </a:pPr>
            <a:r>
              <a:rPr lang="en-US" sz="5000" i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huán jìng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Eco(M).m4a" descr="Eco(M).m4a">
            <a:hlinkClick r:id="" action="ppaction://media"/>
            <a:extLst>
              <a:ext uri="{FF2B5EF4-FFF2-40B4-BE49-F238E27FC236}">
                <a16:creationId xmlns:a16="http://schemas.microsoft.com/office/drawing/2014/main" id="{85123B9A-E8A8-316D-F6BE-7104B1D667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04795" y="543017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557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2"/>
          <p:cNvSpPr/>
          <p:nvPr/>
        </p:nvSpPr>
        <p:spPr>
          <a:xfrm>
            <a:off x="0" y="0"/>
            <a:ext cx="4199475" cy="68658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6" name="Google Shape;136;p12" descr="preencoded.png"/>
          <p:cNvPicPr preferRelativeResize="0"/>
          <p:nvPr/>
        </p:nvPicPr>
        <p:blipFill rotWithShape="1">
          <a:blip r:embed="rId5">
            <a:alphaModFix/>
          </a:blip>
          <a:srcRect l="-23500" t="-70167" r="-23500" b="-70166"/>
          <a:stretch/>
        </p:blipFill>
        <p:spPr>
          <a:xfrm>
            <a:off x="0" y="0"/>
            <a:ext cx="4199475" cy="6865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2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66077" y="476131"/>
            <a:ext cx="7046738" cy="590402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2"/>
          <p:cNvSpPr/>
          <p:nvPr/>
        </p:nvSpPr>
        <p:spPr>
          <a:xfrm>
            <a:off x="4761309" y="1825272"/>
            <a:ext cx="6856286" cy="3177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Poppins"/>
              <a:buNone/>
            </a:pPr>
            <a: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Cantonese</a:t>
            </a:r>
            <a:b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translation of</a:t>
            </a:r>
            <a:br>
              <a:rPr lang="en-US" sz="5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5000" b="1">
                <a:solidFill>
                  <a:srgbClr val="E36C09"/>
                </a:solidFill>
                <a:latin typeface="Poppins"/>
                <a:ea typeface="Poppins"/>
                <a:cs typeface="Poppins"/>
                <a:sym typeface="Poppins"/>
              </a:rPr>
              <a:t>ecosystem</a:t>
            </a:r>
            <a: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is: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Poppins"/>
              <a:buNone/>
            </a:pPr>
            <a: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Poppins"/>
              <a:buNone/>
            </a:pPr>
            <a: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</a:t>
            </a:r>
            <a:r>
              <a:rPr lang="en-US" sz="5000" i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 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12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58907" y="3984065"/>
            <a:ext cx="3809047" cy="1489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E(C).m4a" descr="E(C).m4a">
            <a:hlinkClick r:id="" action="ppaction://media"/>
            <a:extLst>
              <a:ext uri="{FF2B5EF4-FFF2-40B4-BE49-F238E27FC236}">
                <a16:creationId xmlns:a16="http://schemas.microsoft.com/office/drawing/2014/main" id="{EA4A3C36-5D0A-C815-E8AC-5044DEA79C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52752" y="52849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557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"/>
          <p:cNvSpPr/>
          <p:nvPr/>
        </p:nvSpPr>
        <p:spPr>
          <a:xfrm>
            <a:off x="0" y="0"/>
            <a:ext cx="4199475" cy="68658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7" name="Google Shape;147;p13" descr="preencoded.png"/>
          <p:cNvPicPr preferRelativeResize="0"/>
          <p:nvPr/>
        </p:nvPicPr>
        <p:blipFill rotWithShape="1">
          <a:blip r:embed="rId5">
            <a:alphaModFix/>
          </a:blip>
          <a:srcRect l="-23500" t="-70167" r="-23500" b="-70166"/>
          <a:stretch/>
        </p:blipFill>
        <p:spPr>
          <a:xfrm>
            <a:off x="0" y="0"/>
            <a:ext cx="4199475" cy="6865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3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66077" y="476131"/>
            <a:ext cx="7046738" cy="590402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3"/>
          <p:cNvSpPr/>
          <p:nvPr/>
        </p:nvSpPr>
        <p:spPr>
          <a:xfrm>
            <a:off x="4761309" y="1825272"/>
            <a:ext cx="6856286" cy="3177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Poppins"/>
              <a:buNone/>
            </a:pPr>
            <a: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Cantonese</a:t>
            </a:r>
            <a:b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translation of 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5000"/>
              <a:buFont typeface="Poppins"/>
              <a:buNone/>
            </a:pPr>
            <a:r>
              <a:rPr lang="en-US" sz="5000" b="1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eco</a:t>
            </a:r>
            <a: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= environment: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Poppins"/>
              <a:buNone/>
            </a:pPr>
            <a: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Poppins"/>
              <a:buNone/>
            </a:pPr>
            <a: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</a:t>
            </a:r>
            <a:r>
              <a:rPr lang="en-US" sz="5000" i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 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13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77940" y="4158438"/>
            <a:ext cx="3809047" cy="1973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Eco(C).m4a" descr="Eco(C).m4a">
            <a:hlinkClick r:id="" action="ppaction://media"/>
            <a:extLst>
              <a:ext uri="{FF2B5EF4-FFF2-40B4-BE49-F238E27FC236}">
                <a16:creationId xmlns:a16="http://schemas.microsoft.com/office/drawing/2014/main" id="{7229A39B-79D0-4F97-F57A-36A0596B05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804795" y="5538787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557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4"/>
          <p:cNvSpPr/>
          <p:nvPr/>
        </p:nvSpPr>
        <p:spPr>
          <a:xfrm>
            <a:off x="193804" y="2506784"/>
            <a:ext cx="11801343" cy="887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10100"/>
              <a:buFont typeface="Poppins"/>
              <a:buNone/>
            </a:pPr>
            <a:r>
              <a:rPr lang="en-US" sz="10100" b="1">
                <a:solidFill>
                  <a:srgbClr val="E36C09"/>
                </a:solidFill>
                <a:latin typeface="Poppins"/>
                <a:ea typeface="Poppins"/>
                <a:cs typeface="Poppins"/>
                <a:sym typeface="Poppins"/>
              </a:rPr>
              <a:t>Interdependence</a:t>
            </a:r>
            <a:endParaRPr sz="1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4"/>
          <p:cNvSpPr/>
          <p:nvPr/>
        </p:nvSpPr>
        <p:spPr>
          <a:xfrm>
            <a:off x="5187428" y="4037255"/>
            <a:ext cx="1814097" cy="283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Poppins"/>
              <a:buNone/>
            </a:pPr>
            <a:r>
              <a:rPr lang="en-US" sz="3100" i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Noun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88952" cy="7618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5"/>
          <p:cNvSpPr/>
          <p:nvPr/>
        </p:nvSpPr>
        <p:spPr>
          <a:xfrm>
            <a:off x="0" y="0"/>
            <a:ext cx="12188940" cy="1590039"/>
          </a:xfrm>
          <a:prstGeom prst="rect">
            <a:avLst/>
          </a:prstGeom>
          <a:solidFill>
            <a:srgbClr val="1D35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5"/>
          <p:cNvSpPr/>
          <p:nvPr/>
        </p:nvSpPr>
        <p:spPr>
          <a:xfrm>
            <a:off x="95226" y="447563"/>
            <a:ext cx="11998500" cy="6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7100"/>
              <a:buFont typeface="Poppins"/>
              <a:buNone/>
            </a:pPr>
            <a:r>
              <a:rPr lang="en-US" sz="7100" b="1">
                <a:solidFill>
                  <a:srgbClr val="E36C09"/>
                </a:solidFill>
                <a:latin typeface="Poppins"/>
                <a:ea typeface="Poppins"/>
                <a:cs typeface="Poppins"/>
                <a:sym typeface="Poppins"/>
              </a:rPr>
              <a:t>Interdependence</a:t>
            </a:r>
            <a:endParaRPr sz="1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5"/>
          <p:cNvSpPr/>
          <p:nvPr/>
        </p:nvSpPr>
        <p:spPr>
          <a:xfrm>
            <a:off x="476131" y="2066170"/>
            <a:ext cx="4014199" cy="4313984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5"/>
          <p:cNvSpPr/>
          <p:nvPr/>
        </p:nvSpPr>
        <p:spPr>
          <a:xfrm>
            <a:off x="476131" y="2066170"/>
            <a:ext cx="4014199" cy="4313984"/>
          </a:xfrm>
          <a:prstGeom prst="rect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5"/>
          <p:cNvSpPr/>
          <p:nvPr/>
        </p:nvSpPr>
        <p:spPr>
          <a:xfrm>
            <a:off x="4966420" y="3152241"/>
            <a:ext cx="133302" cy="133317"/>
          </a:xfrm>
          <a:prstGeom prst="ellipse">
            <a:avLst/>
          </a:prstGeom>
          <a:solidFill>
            <a:srgbClr val="466A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5"/>
          <p:cNvSpPr/>
          <p:nvPr/>
        </p:nvSpPr>
        <p:spPr>
          <a:xfrm>
            <a:off x="5242617" y="3007915"/>
            <a:ext cx="6755883" cy="977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Lato"/>
              <a:buNone/>
            </a:pPr>
            <a:r>
              <a:rPr lang="en-US" sz="40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Have you heard this word</a:t>
            </a:r>
            <a:br>
              <a:rPr lang="en-US" sz="40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40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before?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5"/>
          <p:cNvSpPr/>
          <p:nvPr/>
        </p:nvSpPr>
        <p:spPr>
          <a:xfrm>
            <a:off x="4966420" y="4577137"/>
            <a:ext cx="133302" cy="133317"/>
          </a:xfrm>
          <a:prstGeom prst="ellipse">
            <a:avLst/>
          </a:prstGeom>
          <a:solidFill>
            <a:srgbClr val="466A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5"/>
          <p:cNvSpPr/>
          <p:nvPr/>
        </p:nvSpPr>
        <p:spPr>
          <a:xfrm>
            <a:off x="5242617" y="4432779"/>
            <a:ext cx="6755883" cy="977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Lato"/>
              <a:buNone/>
            </a:pPr>
            <a:r>
              <a:rPr lang="en-US" sz="40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do you know about</a:t>
            </a:r>
            <a:br>
              <a:rPr lang="en-US" sz="40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40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this word?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5174" y="1727550"/>
            <a:ext cx="2934374" cy="5015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557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6"/>
          <p:cNvSpPr/>
          <p:nvPr/>
        </p:nvSpPr>
        <p:spPr>
          <a:xfrm>
            <a:off x="193804" y="2237089"/>
            <a:ext cx="11801343" cy="887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10100"/>
              <a:buFont typeface="Poppins"/>
              <a:buNone/>
            </a:pPr>
            <a:r>
              <a:rPr lang="en-US" sz="10100" b="1">
                <a:solidFill>
                  <a:srgbClr val="E36C09"/>
                </a:solidFill>
                <a:latin typeface="Poppins"/>
                <a:ea typeface="Poppins"/>
                <a:cs typeface="Poppins"/>
                <a:sym typeface="Poppins"/>
              </a:rPr>
              <a:t>Interdependence</a:t>
            </a:r>
            <a:endParaRPr sz="1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6"/>
          <p:cNvSpPr/>
          <p:nvPr/>
        </p:nvSpPr>
        <p:spPr>
          <a:xfrm>
            <a:off x="3263782" y="3767560"/>
            <a:ext cx="5661387" cy="283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100"/>
              <a:buFont typeface="Poppins"/>
              <a:buNone/>
            </a:pPr>
            <a:r>
              <a:rPr lang="en-US" sz="3100" b="1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Inter</a:t>
            </a:r>
            <a:r>
              <a:rPr lang="en-US" sz="3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= among or together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6"/>
          <p:cNvSpPr/>
          <p:nvPr/>
        </p:nvSpPr>
        <p:spPr>
          <a:xfrm>
            <a:off x="3712143" y="4279781"/>
            <a:ext cx="4764666" cy="31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Lato"/>
              <a:buNone/>
            </a:pPr>
            <a:r>
              <a:rPr lang="en-US" sz="3200" b="1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Dependence</a:t>
            </a:r>
            <a:r>
              <a:rPr lang="en-US" sz="32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=</a:t>
            </a:r>
            <a:r>
              <a:rPr lang="en-US" sz="32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needing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1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88952" cy="7618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7"/>
          <p:cNvSpPr/>
          <p:nvPr/>
        </p:nvSpPr>
        <p:spPr>
          <a:xfrm>
            <a:off x="0" y="0"/>
            <a:ext cx="12188940" cy="3181126"/>
          </a:xfrm>
          <a:prstGeom prst="rect">
            <a:avLst/>
          </a:prstGeom>
          <a:solidFill>
            <a:srgbClr val="1D35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7"/>
          <p:cNvSpPr/>
          <p:nvPr/>
        </p:nvSpPr>
        <p:spPr>
          <a:xfrm>
            <a:off x="95226" y="447563"/>
            <a:ext cx="11998500" cy="2257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6200"/>
              <a:buFont typeface="Poppins"/>
              <a:buNone/>
            </a:pPr>
            <a:r>
              <a:rPr lang="en-US" sz="6200" b="1">
                <a:solidFill>
                  <a:srgbClr val="E36C09"/>
                </a:solidFill>
                <a:latin typeface="Poppins"/>
                <a:ea typeface="Poppins"/>
                <a:cs typeface="Poppins"/>
                <a:sym typeface="Poppins"/>
              </a:rPr>
              <a:t>Interdependence</a:t>
            </a:r>
            <a:r>
              <a:rPr lang="en-US" sz="62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br>
              <a:rPr lang="en-US" sz="6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6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means things need</a:t>
            </a:r>
            <a:br>
              <a:rPr lang="en-US" sz="6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6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each other to survive.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17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616" y="3657257"/>
            <a:ext cx="3580982" cy="2708956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7"/>
          <p:cNvSpPr/>
          <p:nvPr/>
        </p:nvSpPr>
        <p:spPr>
          <a:xfrm>
            <a:off x="5046988" y="3674821"/>
            <a:ext cx="6665833" cy="2668152"/>
          </a:xfrm>
          <a:prstGeom prst="rect">
            <a:avLst/>
          </a:prstGeom>
          <a:solidFill>
            <a:srgbClr val="1D35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7"/>
          <p:cNvSpPr/>
          <p:nvPr/>
        </p:nvSpPr>
        <p:spPr>
          <a:xfrm>
            <a:off x="5332667" y="3871355"/>
            <a:ext cx="6078717" cy="2185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"/>
              <a:buNone/>
            </a:pPr>
            <a:r>
              <a:rPr lang="en-US" sz="2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 the picture, the blue sea anemone and the orange and white clownfish are </a:t>
            </a:r>
            <a:r>
              <a:rPr lang="en-US" sz="2200" b="1">
                <a:solidFill>
                  <a:srgbClr val="E36C09"/>
                </a:solidFill>
                <a:latin typeface="Lato"/>
                <a:ea typeface="Lato"/>
                <a:cs typeface="Lato"/>
                <a:sym typeface="Lato"/>
              </a:rPr>
              <a:t>interdependent</a:t>
            </a:r>
            <a:r>
              <a:rPr lang="en-US" sz="2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. The clownfish eats insects and other animals that can hurt the sea anemone and the sea anemone protects the clownfish from being eaten by bigger fish with its swinging arms.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557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8"/>
          <p:cNvSpPr/>
          <p:nvPr/>
        </p:nvSpPr>
        <p:spPr>
          <a:xfrm>
            <a:off x="0" y="0"/>
            <a:ext cx="4199475" cy="68658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9" name="Google Shape;199;p18" descr="preencoded.png"/>
          <p:cNvPicPr preferRelativeResize="0"/>
          <p:nvPr/>
        </p:nvPicPr>
        <p:blipFill rotWithShape="1">
          <a:blip r:embed="rId5">
            <a:alphaModFix/>
          </a:blip>
          <a:srcRect l="-23500" t="-70167" r="-23500" b="-70166"/>
          <a:stretch/>
        </p:blipFill>
        <p:spPr>
          <a:xfrm>
            <a:off x="0" y="0"/>
            <a:ext cx="4199475" cy="6865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8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66077" y="476131"/>
            <a:ext cx="7046738" cy="5904024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8"/>
          <p:cNvSpPr/>
          <p:nvPr/>
        </p:nvSpPr>
        <p:spPr>
          <a:xfrm>
            <a:off x="4761309" y="1487921"/>
            <a:ext cx="6856286" cy="385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Poppins"/>
              <a:buNone/>
            </a:pPr>
            <a: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Spanish</a:t>
            </a:r>
            <a:b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translation of</a:t>
            </a:r>
            <a:br>
              <a:rPr lang="en-US" sz="5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5000" b="1">
                <a:solidFill>
                  <a:srgbClr val="E36C09"/>
                </a:solidFill>
                <a:latin typeface="Poppins"/>
                <a:ea typeface="Poppins"/>
                <a:cs typeface="Poppins"/>
                <a:sym typeface="Poppins"/>
              </a:rPr>
              <a:t>interdependence</a:t>
            </a:r>
            <a:b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is: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Poppins"/>
              <a:buNone/>
            </a:pPr>
            <a: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5000" b="1" i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interdependencia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(S).m4a" descr="I(S).m4a">
            <a:hlinkClick r:id="" action="ppaction://media"/>
            <a:extLst>
              <a:ext uri="{FF2B5EF4-FFF2-40B4-BE49-F238E27FC236}">
                <a16:creationId xmlns:a16="http://schemas.microsoft.com/office/drawing/2014/main" id="{E2A5C4B4-5218-4C61-C30F-A27B769EC2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04795" y="533979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557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9"/>
          <p:cNvSpPr/>
          <p:nvPr/>
        </p:nvSpPr>
        <p:spPr>
          <a:xfrm>
            <a:off x="0" y="0"/>
            <a:ext cx="4199475" cy="68658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9" name="Google Shape;209;p19" descr="preencoded.png"/>
          <p:cNvPicPr preferRelativeResize="0"/>
          <p:nvPr/>
        </p:nvPicPr>
        <p:blipFill rotWithShape="1">
          <a:blip r:embed="rId5">
            <a:alphaModFix/>
          </a:blip>
          <a:srcRect l="-23500" t="-70167" r="-23500" b="-70166"/>
          <a:stretch/>
        </p:blipFill>
        <p:spPr>
          <a:xfrm>
            <a:off x="0" y="0"/>
            <a:ext cx="4199475" cy="6865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9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66077" y="476131"/>
            <a:ext cx="7046738" cy="5904024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9"/>
          <p:cNvSpPr/>
          <p:nvPr/>
        </p:nvSpPr>
        <p:spPr>
          <a:xfrm>
            <a:off x="4761309" y="1150570"/>
            <a:ext cx="6856286" cy="452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Poppins"/>
              <a:buNone/>
            </a:pPr>
            <a: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Mandarin</a:t>
            </a:r>
            <a:b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translation of</a:t>
            </a:r>
            <a:br>
              <a:rPr lang="en-US" sz="5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5000" b="1">
                <a:solidFill>
                  <a:srgbClr val="E36C09"/>
                </a:solidFill>
                <a:latin typeface="Poppins"/>
                <a:ea typeface="Poppins"/>
                <a:cs typeface="Poppins"/>
                <a:sym typeface="Poppins"/>
              </a:rPr>
              <a:t>interdependence</a:t>
            </a:r>
            <a:b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is: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Poppins"/>
              <a:buNone/>
            </a:pPr>
            <a: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     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19" descr="preencoded.png"/>
          <p:cNvPicPr preferRelativeResize="0"/>
          <p:nvPr/>
        </p:nvPicPr>
        <p:blipFill rotWithShape="1">
          <a:blip r:embed="rId7">
            <a:alphaModFix/>
          </a:blip>
          <a:srcRect l="-5594" t="-5594" r="-5594" b="-5594"/>
          <a:stretch/>
        </p:blipFill>
        <p:spPr>
          <a:xfrm>
            <a:off x="6267000" y="4291916"/>
            <a:ext cx="3809047" cy="1560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9" descr="preencode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0800000" flipH="1">
            <a:off x="9267431" y="5725649"/>
            <a:ext cx="466042" cy="390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(M).m4a" descr="I(M).m4a">
            <a:hlinkClick r:id="" action="ppaction://media"/>
            <a:extLst>
              <a:ext uri="{FF2B5EF4-FFF2-40B4-BE49-F238E27FC236}">
                <a16:creationId xmlns:a16="http://schemas.microsoft.com/office/drawing/2014/main" id="{A251B944-B86F-6896-7F08-D7DF62521B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900015" y="5270747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88952" cy="7618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/>
          <p:nvPr/>
        </p:nvSpPr>
        <p:spPr>
          <a:xfrm>
            <a:off x="0" y="0"/>
            <a:ext cx="12188951" cy="1590039"/>
          </a:xfrm>
          <a:prstGeom prst="rect">
            <a:avLst/>
          </a:prstGeom>
          <a:solidFill>
            <a:srgbClr val="1D35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95226" y="447563"/>
            <a:ext cx="11998500" cy="6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100"/>
              <a:buFont typeface="Poppins"/>
              <a:buNone/>
            </a:pPr>
            <a:r>
              <a:rPr lang="en-US" sz="7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Our </a:t>
            </a:r>
            <a:r>
              <a:rPr lang="en-US" sz="71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Big Questions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476131" y="2066170"/>
            <a:ext cx="3699299" cy="3942602"/>
          </a:xfrm>
          <a:prstGeom prst="rect">
            <a:avLst/>
          </a:prstGeom>
          <a:solidFill>
            <a:srgbClr val="1D3557"/>
          </a:solidFill>
          <a:ln w="254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476131" y="2066170"/>
            <a:ext cx="3699299" cy="3942602"/>
          </a:xfrm>
          <a:prstGeom prst="rect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" name="Google Shape;25;p2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387" y="2449934"/>
            <a:ext cx="3256736" cy="315198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"/>
          <p:cNvSpPr/>
          <p:nvPr/>
        </p:nvSpPr>
        <p:spPr>
          <a:xfrm>
            <a:off x="4641979" y="2918402"/>
            <a:ext cx="133316" cy="133318"/>
          </a:xfrm>
          <a:prstGeom prst="ellipse">
            <a:avLst/>
          </a:prstGeom>
          <a:solidFill>
            <a:srgbClr val="466A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4918194" y="2763761"/>
            <a:ext cx="7080305" cy="1031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Lato"/>
              <a:buNone/>
            </a:pPr>
            <a:r>
              <a:rPr lang="en-US" sz="42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How are humans and</a:t>
            </a:r>
            <a:br>
              <a:rPr lang="en-US" sz="42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42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nature </a:t>
            </a:r>
            <a:r>
              <a:rPr lang="en-US" sz="4200" b="1">
                <a:solidFill>
                  <a:srgbClr val="E36C09"/>
                </a:solidFill>
                <a:latin typeface="Lato"/>
                <a:ea typeface="Lato"/>
                <a:cs typeface="Lato"/>
                <a:sym typeface="Lato"/>
              </a:rPr>
              <a:t>interdependent</a:t>
            </a:r>
            <a:r>
              <a:rPr lang="en-US" sz="42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?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4641979" y="4397012"/>
            <a:ext cx="133316" cy="133316"/>
          </a:xfrm>
          <a:prstGeom prst="ellipse">
            <a:avLst/>
          </a:prstGeom>
          <a:solidFill>
            <a:srgbClr val="466A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4918194" y="4242327"/>
            <a:ext cx="7080305" cy="1031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Lato"/>
              <a:buNone/>
            </a:pPr>
            <a:r>
              <a:rPr lang="en-US" sz="42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How do humans affect</a:t>
            </a:r>
            <a:br>
              <a:rPr lang="en-US" sz="42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42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nature?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557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0"/>
          <p:cNvSpPr/>
          <p:nvPr/>
        </p:nvSpPr>
        <p:spPr>
          <a:xfrm>
            <a:off x="0" y="0"/>
            <a:ext cx="4199475" cy="68658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1" name="Google Shape;221;p20" descr="preencoded.png"/>
          <p:cNvPicPr preferRelativeResize="0"/>
          <p:nvPr/>
        </p:nvPicPr>
        <p:blipFill rotWithShape="1">
          <a:blip r:embed="rId5">
            <a:alphaModFix/>
          </a:blip>
          <a:srcRect l="-23500" t="-70167" r="-23500" b="-70166"/>
          <a:stretch/>
        </p:blipFill>
        <p:spPr>
          <a:xfrm>
            <a:off x="0" y="0"/>
            <a:ext cx="4199475" cy="6865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0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66077" y="476131"/>
            <a:ext cx="7046738" cy="5904024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0"/>
          <p:cNvSpPr/>
          <p:nvPr/>
        </p:nvSpPr>
        <p:spPr>
          <a:xfrm>
            <a:off x="4761309" y="1487921"/>
            <a:ext cx="6856286" cy="385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Poppins"/>
              <a:buNone/>
            </a:pPr>
            <a: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Mandarin</a:t>
            </a:r>
            <a:b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translation of</a:t>
            </a:r>
            <a:br>
              <a:rPr lang="en-US" sz="5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5000" b="1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inter</a:t>
            </a:r>
            <a: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= among or</a:t>
            </a:r>
            <a:b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together: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Poppins"/>
              <a:buNone/>
            </a:pPr>
            <a: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     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20" descr="preencoded.png"/>
          <p:cNvPicPr preferRelativeResize="0"/>
          <p:nvPr/>
        </p:nvPicPr>
        <p:blipFill rotWithShape="1">
          <a:blip r:embed="rId7">
            <a:alphaModFix/>
          </a:blip>
          <a:srcRect l="-10606" t="-10606" r="-10606" b="-10606"/>
          <a:stretch/>
        </p:blipFill>
        <p:spPr>
          <a:xfrm>
            <a:off x="6755792" y="4427471"/>
            <a:ext cx="2867307" cy="182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nter(M).m4a" descr="Inter(M).m4a">
            <a:hlinkClick r:id="" action="ppaction://media"/>
            <a:extLst>
              <a:ext uri="{FF2B5EF4-FFF2-40B4-BE49-F238E27FC236}">
                <a16:creationId xmlns:a16="http://schemas.microsoft.com/office/drawing/2014/main" id="{E794AE92-64F6-7240-A1AB-9153488618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02712" y="504717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557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1"/>
          <p:cNvSpPr/>
          <p:nvPr/>
        </p:nvSpPr>
        <p:spPr>
          <a:xfrm>
            <a:off x="0" y="0"/>
            <a:ext cx="4199475" cy="68658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2" name="Google Shape;232;p21" descr="preencoded.png"/>
          <p:cNvPicPr preferRelativeResize="0"/>
          <p:nvPr/>
        </p:nvPicPr>
        <p:blipFill rotWithShape="1">
          <a:blip r:embed="rId5">
            <a:alphaModFix/>
          </a:blip>
          <a:srcRect l="-23500" t="-70167" r="-23500" b="-70166"/>
          <a:stretch/>
        </p:blipFill>
        <p:spPr>
          <a:xfrm>
            <a:off x="0" y="0"/>
            <a:ext cx="4199475" cy="6865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1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66077" y="476131"/>
            <a:ext cx="7046738" cy="5904024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1"/>
          <p:cNvSpPr/>
          <p:nvPr/>
        </p:nvSpPr>
        <p:spPr>
          <a:xfrm>
            <a:off x="4761309" y="1825272"/>
            <a:ext cx="6856286" cy="3177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Poppins"/>
              <a:buNone/>
            </a:pPr>
            <a: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Cantonese</a:t>
            </a:r>
            <a:b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translation of</a:t>
            </a:r>
            <a:br>
              <a:rPr lang="en-US" sz="5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5000" b="1">
                <a:solidFill>
                  <a:srgbClr val="E36C09"/>
                </a:solidFill>
                <a:latin typeface="Poppins"/>
                <a:ea typeface="Poppins"/>
                <a:cs typeface="Poppins"/>
                <a:sym typeface="Poppins"/>
              </a:rPr>
              <a:t>interdependence</a:t>
            </a:r>
            <a:b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is: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Poppins"/>
              <a:buNone/>
            </a:pPr>
            <a: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21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19118" y="4605280"/>
            <a:ext cx="3809047" cy="129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(C).m4a" descr="I(C).m4a">
            <a:hlinkClick r:id="" action="ppaction://media"/>
            <a:extLst>
              <a:ext uri="{FF2B5EF4-FFF2-40B4-BE49-F238E27FC236}">
                <a16:creationId xmlns:a16="http://schemas.microsoft.com/office/drawing/2014/main" id="{9CB62E97-6AB3-54CE-460A-FF942B376E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804795" y="52849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557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2"/>
          <p:cNvSpPr/>
          <p:nvPr/>
        </p:nvSpPr>
        <p:spPr>
          <a:xfrm>
            <a:off x="0" y="0"/>
            <a:ext cx="4199475" cy="68658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3" name="Google Shape;243;p22" descr="preencoded.png"/>
          <p:cNvPicPr preferRelativeResize="0"/>
          <p:nvPr/>
        </p:nvPicPr>
        <p:blipFill rotWithShape="1">
          <a:blip r:embed="rId5">
            <a:alphaModFix/>
          </a:blip>
          <a:srcRect l="-23500" t="-70167" r="-23500" b="-70166"/>
          <a:stretch/>
        </p:blipFill>
        <p:spPr>
          <a:xfrm>
            <a:off x="0" y="0"/>
            <a:ext cx="4199475" cy="6865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2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66077" y="476131"/>
            <a:ext cx="7046738" cy="5904024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2"/>
          <p:cNvSpPr/>
          <p:nvPr/>
        </p:nvSpPr>
        <p:spPr>
          <a:xfrm>
            <a:off x="4761309" y="1825272"/>
            <a:ext cx="6856286" cy="3177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Poppins"/>
              <a:buNone/>
            </a:pPr>
            <a: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Cantonese</a:t>
            </a:r>
            <a:b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translation of</a:t>
            </a:r>
            <a:br>
              <a:rPr lang="en-US" sz="5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5000" b="1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inter</a:t>
            </a:r>
            <a: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= among or</a:t>
            </a:r>
            <a:b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together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Poppins"/>
              <a:buNone/>
            </a:pPr>
            <a: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22" descr="preencoded.png"/>
          <p:cNvPicPr preferRelativeResize="0"/>
          <p:nvPr/>
        </p:nvPicPr>
        <p:blipFill rotWithShape="1">
          <a:blip r:embed="rId7">
            <a:alphaModFix/>
          </a:blip>
          <a:srcRect l="446" t="446" r="445" b="445"/>
          <a:stretch/>
        </p:blipFill>
        <p:spPr>
          <a:xfrm>
            <a:off x="7151929" y="4528543"/>
            <a:ext cx="2543427" cy="144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nter(C).m4a" descr="Inter(C).m4a">
            <a:hlinkClick r:id="" action="ppaction://media"/>
            <a:extLst>
              <a:ext uri="{FF2B5EF4-FFF2-40B4-BE49-F238E27FC236}">
                <a16:creationId xmlns:a16="http://schemas.microsoft.com/office/drawing/2014/main" id="{813481CC-8BC7-D05D-498F-D330BF469F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804795" y="543541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557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3"/>
          <p:cNvSpPr/>
          <p:nvPr/>
        </p:nvSpPr>
        <p:spPr>
          <a:xfrm>
            <a:off x="2801502" y="2404259"/>
            <a:ext cx="6585948" cy="988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10700"/>
              <a:buFont typeface="Poppins"/>
              <a:buNone/>
            </a:pPr>
            <a:r>
              <a:rPr lang="en-US" sz="10700" b="1">
                <a:solidFill>
                  <a:srgbClr val="E36C09"/>
                </a:solidFill>
                <a:latin typeface="Poppins"/>
                <a:ea typeface="Poppins"/>
                <a:cs typeface="Poppins"/>
                <a:sym typeface="Poppins"/>
              </a:rPr>
              <a:t>Balance</a:t>
            </a:r>
            <a:endParaRPr sz="1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3"/>
          <p:cNvSpPr/>
          <p:nvPr/>
        </p:nvSpPr>
        <p:spPr>
          <a:xfrm>
            <a:off x="5170815" y="4106213"/>
            <a:ext cx="1847321" cy="317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oppins"/>
              <a:buNone/>
            </a:pPr>
            <a:r>
              <a:rPr lang="en-US" sz="3200" i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Noun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88952" cy="76181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4"/>
          <p:cNvSpPr/>
          <p:nvPr/>
        </p:nvSpPr>
        <p:spPr>
          <a:xfrm>
            <a:off x="0" y="0"/>
            <a:ext cx="12188940" cy="1590039"/>
          </a:xfrm>
          <a:prstGeom prst="rect">
            <a:avLst/>
          </a:prstGeom>
          <a:solidFill>
            <a:srgbClr val="1D35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4"/>
          <p:cNvSpPr/>
          <p:nvPr/>
        </p:nvSpPr>
        <p:spPr>
          <a:xfrm>
            <a:off x="95226" y="447563"/>
            <a:ext cx="11998500" cy="6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7100"/>
              <a:buFont typeface="Poppins"/>
              <a:buNone/>
            </a:pPr>
            <a:r>
              <a:rPr lang="en-US" sz="7100" b="1">
                <a:solidFill>
                  <a:srgbClr val="E36C09"/>
                </a:solidFill>
                <a:latin typeface="Poppins"/>
                <a:ea typeface="Poppins"/>
                <a:cs typeface="Poppins"/>
                <a:sym typeface="Poppins"/>
              </a:rPr>
              <a:t>Balance</a:t>
            </a:r>
            <a:endParaRPr sz="1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4"/>
          <p:cNvSpPr/>
          <p:nvPr/>
        </p:nvSpPr>
        <p:spPr>
          <a:xfrm>
            <a:off x="476131" y="2066170"/>
            <a:ext cx="4014199" cy="4313984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4"/>
          <p:cNvSpPr/>
          <p:nvPr/>
        </p:nvSpPr>
        <p:spPr>
          <a:xfrm>
            <a:off x="476131" y="2066170"/>
            <a:ext cx="4014199" cy="4313984"/>
          </a:xfrm>
          <a:prstGeom prst="rect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4"/>
          <p:cNvSpPr/>
          <p:nvPr/>
        </p:nvSpPr>
        <p:spPr>
          <a:xfrm>
            <a:off x="4966420" y="3152241"/>
            <a:ext cx="133302" cy="133317"/>
          </a:xfrm>
          <a:prstGeom prst="ellipse">
            <a:avLst/>
          </a:prstGeom>
          <a:solidFill>
            <a:srgbClr val="466A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4"/>
          <p:cNvSpPr/>
          <p:nvPr/>
        </p:nvSpPr>
        <p:spPr>
          <a:xfrm>
            <a:off x="5242617" y="3007915"/>
            <a:ext cx="6755883" cy="977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Lato"/>
              <a:buNone/>
            </a:pPr>
            <a:r>
              <a:rPr lang="en-US" sz="40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Have you heard this word</a:t>
            </a:r>
            <a:br>
              <a:rPr lang="en-US" sz="40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40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before?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4"/>
          <p:cNvSpPr/>
          <p:nvPr/>
        </p:nvSpPr>
        <p:spPr>
          <a:xfrm>
            <a:off x="4966420" y="4577137"/>
            <a:ext cx="133302" cy="133317"/>
          </a:xfrm>
          <a:prstGeom prst="ellipse">
            <a:avLst/>
          </a:prstGeom>
          <a:solidFill>
            <a:srgbClr val="466A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4"/>
          <p:cNvSpPr/>
          <p:nvPr/>
        </p:nvSpPr>
        <p:spPr>
          <a:xfrm>
            <a:off x="5242617" y="4432779"/>
            <a:ext cx="6755883" cy="977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Lato"/>
              <a:buNone/>
            </a:pPr>
            <a:r>
              <a:rPr lang="en-US" sz="40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do you know about</a:t>
            </a:r>
            <a:br>
              <a:rPr lang="en-US" sz="40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40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this word?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5174" y="1727550"/>
            <a:ext cx="2934374" cy="5015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2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88952" cy="76181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5"/>
          <p:cNvSpPr/>
          <p:nvPr/>
        </p:nvSpPr>
        <p:spPr>
          <a:xfrm>
            <a:off x="0" y="0"/>
            <a:ext cx="12188940" cy="1757876"/>
          </a:xfrm>
          <a:prstGeom prst="rect">
            <a:avLst/>
          </a:prstGeom>
          <a:solidFill>
            <a:srgbClr val="1D35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5"/>
          <p:cNvSpPr/>
          <p:nvPr/>
        </p:nvSpPr>
        <p:spPr>
          <a:xfrm>
            <a:off x="95226" y="447563"/>
            <a:ext cx="11998500" cy="834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3600"/>
              <a:buFont typeface="Poppins"/>
              <a:buNone/>
            </a:pPr>
            <a:r>
              <a:rPr lang="en-US" sz="3600" b="1">
                <a:solidFill>
                  <a:srgbClr val="E36C09"/>
                </a:solidFill>
                <a:latin typeface="Poppins"/>
                <a:ea typeface="Poppins"/>
                <a:cs typeface="Poppins"/>
                <a:sym typeface="Poppins"/>
              </a:rPr>
              <a:t>Balance</a:t>
            </a:r>
            <a:r>
              <a:rPr lang="en-US" sz="36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 </a:t>
            </a:r>
            <a:r>
              <a:rPr lang="en-US" sz="3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means a steady,</a:t>
            </a:r>
            <a:br>
              <a:rPr lang="en-US" sz="3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3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stable position or condition.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25" descr="preencoded.png"/>
          <p:cNvPicPr preferRelativeResize="0"/>
          <p:nvPr/>
        </p:nvPicPr>
        <p:blipFill rotWithShape="1">
          <a:blip r:embed="rId4">
            <a:alphaModFix/>
          </a:blip>
          <a:srcRect r="1248"/>
          <a:stretch/>
        </p:blipFill>
        <p:spPr>
          <a:xfrm>
            <a:off x="198169" y="1825364"/>
            <a:ext cx="6226907" cy="4859134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5"/>
          <p:cNvSpPr/>
          <p:nvPr/>
        </p:nvSpPr>
        <p:spPr>
          <a:xfrm>
            <a:off x="6743700" y="2356082"/>
            <a:ext cx="4969121" cy="3896284"/>
          </a:xfrm>
          <a:prstGeom prst="rect">
            <a:avLst/>
          </a:prstGeom>
          <a:solidFill>
            <a:srgbClr val="1D35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5"/>
          <p:cNvSpPr/>
          <p:nvPr/>
        </p:nvSpPr>
        <p:spPr>
          <a:xfrm>
            <a:off x="6943726" y="2543175"/>
            <a:ext cx="4529138" cy="342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2700"/>
              <a:buFont typeface="Lato"/>
              <a:buNone/>
            </a:pPr>
            <a:r>
              <a:rPr lang="en-US" sz="2700" b="1">
                <a:solidFill>
                  <a:srgbClr val="E36C09"/>
                </a:solidFill>
                <a:latin typeface="Lato"/>
                <a:ea typeface="Lato"/>
                <a:cs typeface="Lato"/>
                <a:sym typeface="Lato"/>
              </a:rPr>
              <a:t>Ecosystems</a:t>
            </a:r>
            <a:r>
              <a:rPr lang="en-US" sz="27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need to be in balance for everything to survive. This picture shows how the water, tree, deer, fish, plants, and insects in this </a:t>
            </a:r>
            <a:r>
              <a:rPr lang="en-US" sz="2700" b="1">
                <a:solidFill>
                  <a:srgbClr val="E36C09"/>
                </a:solidFill>
                <a:latin typeface="Lato"/>
                <a:ea typeface="Lato"/>
                <a:cs typeface="Lato"/>
                <a:sym typeface="Lato"/>
              </a:rPr>
              <a:t>ecosystem</a:t>
            </a:r>
            <a:r>
              <a:rPr lang="en-US" sz="27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are</a:t>
            </a:r>
            <a:br>
              <a:rPr lang="en-US" sz="27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27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all </a:t>
            </a:r>
            <a:r>
              <a:rPr lang="en-US" sz="2700" b="1">
                <a:solidFill>
                  <a:srgbClr val="E36C09"/>
                </a:solidFill>
                <a:latin typeface="Lato"/>
                <a:ea typeface="Lato"/>
                <a:cs typeface="Lato"/>
                <a:sym typeface="Lato"/>
              </a:rPr>
              <a:t>interdependent</a:t>
            </a:r>
            <a:r>
              <a:rPr lang="en-US" sz="27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which creates</a:t>
            </a:r>
            <a:r>
              <a:rPr lang="en-US" sz="27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00" b="1">
                <a:solidFill>
                  <a:srgbClr val="E36C09"/>
                </a:solidFill>
                <a:latin typeface="Lato"/>
                <a:ea typeface="Lato"/>
                <a:cs typeface="Lato"/>
                <a:sym typeface="Lato"/>
              </a:rPr>
              <a:t>balance</a:t>
            </a:r>
            <a:r>
              <a:rPr lang="en-US" sz="27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557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6"/>
          <p:cNvSpPr/>
          <p:nvPr/>
        </p:nvSpPr>
        <p:spPr>
          <a:xfrm>
            <a:off x="0" y="0"/>
            <a:ext cx="4199475" cy="68658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7" name="Google Shape;287;p26" descr="preencoded.png"/>
          <p:cNvPicPr preferRelativeResize="0"/>
          <p:nvPr/>
        </p:nvPicPr>
        <p:blipFill rotWithShape="1">
          <a:blip r:embed="rId5">
            <a:alphaModFix/>
          </a:blip>
          <a:srcRect l="-23500" t="-70167" r="-23500" b="-70166"/>
          <a:stretch/>
        </p:blipFill>
        <p:spPr>
          <a:xfrm>
            <a:off x="0" y="0"/>
            <a:ext cx="4199475" cy="6865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6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66077" y="476131"/>
            <a:ext cx="7046738" cy="5904024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6"/>
          <p:cNvSpPr/>
          <p:nvPr/>
        </p:nvSpPr>
        <p:spPr>
          <a:xfrm>
            <a:off x="4761309" y="1825272"/>
            <a:ext cx="6856286" cy="3177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Poppins"/>
              <a:buNone/>
            </a:pPr>
            <a: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Spanish</a:t>
            </a:r>
            <a:b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translation of</a:t>
            </a:r>
            <a:br>
              <a:rPr lang="en-US" sz="5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5000" b="1">
                <a:solidFill>
                  <a:srgbClr val="E36C09"/>
                </a:solidFill>
                <a:latin typeface="Poppins"/>
                <a:ea typeface="Poppins"/>
                <a:cs typeface="Poppins"/>
                <a:sym typeface="Poppins"/>
              </a:rPr>
              <a:t>balance</a:t>
            </a:r>
            <a: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is: 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Poppins"/>
              <a:buNone/>
            </a:pPr>
            <a:r>
              <a:rPr lang="en-US" sz="5000" b="1" i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equilibrio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B(S).m4a" descr="B(S).m4a">
            <a:hlinkClick r:id="" action="ppaction://media"/>
            <a:extLst>
              <a:ext uri="{FF2B5EF4-FFF2-40B4-BE49-F238E27FC236}">
                <a16:creationId xmlns:a16="http://schemas.microsoft.com/office/drawing/2014/main" id="{1B68412A-C3D0-3790-2E60-96EADEB018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95516" y="52849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557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7"/>
          <p:cNvSpPr/>
          <p:nvPr/>
        </p:nvSpPr>
        <p:spPr>
          <a:xfrm>
            <a:off x="0" y="0"/>
            <a:ext cx="4199475" cy="68658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7" name="Google Shape;297;p27" descr="preencoded.png"/>
          <p:cNvPicPr preferRelativeResize="0"/>
          <p:nvPr/>
        </p:nvPicPr>
        <p:blipFill rotWithShape="1">
          <a:blip r:embed="rId5">
            <a:alphaModFix/>
          </a:blip>
          <a:srcRect l="-23500" t="-70167" r="-23500" b="-70166"/>
          <a:stretch/>
        </p:blipFill>
        <p:spPr>
          <a:xfrm>
            <a:off x="0" y="0"/>
            <a:ext cx="4199475" cy="6865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7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66106" y="476131"/>
            <a:ext cx="7046738" cy="5904024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7"/>
          <p:cNvSpPr/>
          <p:nvPr/>
        </p:nvSpPr>
        <p:spPr>
          <a:xfrm>
            <a:off x="4761309" y="2499973"/>
            <a:ext cx="6856286" cy="182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Poppins"/>
              <a:buNone/>
            </a:pPr>
            <a: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Mandarin</a:t>
            </a:r>
            <a:b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translation of</a:t>
            </a:r>
            <a:br>
              <a:rPr lang="en-US" sz="5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5000" b="1">
                <a:solidFill>
                  <a:srgbClr val="E36C09"/>
                </a:solidFill>
                <a:latin typeface="Poppins"/>
                <a:ea typeface="Poppins"/>
                <a:cs typeface="Poppins"/>
                <a:sym typeface="Poppins"/>
              </a:rPr>
              <a:t>balance</a:t>
            </a:r>
            <a: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is: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27" descr="preencoded.png"/>
          <p:cNvPicPr preferRelativeResize="0"/>
          <p:nvPr/>
        </p:nvPicPr>
        <p:blipFill rotWithShape="1">
          <a:blip r:embed="rId7">
            <a:alphaModFix/>
          </a:blip>
          <a:srcRect l="-2665" t="-2665" r="-2664" b="-2664"/>
          <a:stretch/>
        </p:blipFill>
        <p:spPr>
          <a:xfrm>
            <a:off x="6785834" y="4432107"/>
            <a:ext cx="2641698" cy="1740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B(M).m4a" descr="B(M).m4a">
            <a:hlinkClick r:id="" action="ppaction://media"/>
            <a:extLst>
              <a:ext uri="{FF2B5EF4-FFF2-40B4-BE49-F238E27FC236}">
                <a16:creationId xmlns:a16="http://schemas.microsoft.com/office/drawing/2014/main" id="{EF15D8F7-0F6E-B0B6-6A58-F7AEF9ACCA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34460" y="528033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557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8"/>
          <p:cNvSpPr/>
          <p:nvPr/>
        </p:nvSpPr>
        <p:spPr>
          <a:xfrm>
            <a:off x="0" y="0"/>
            <a:ext cx="4199475" cy="68658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8" name="Google Shape;308;p28" descr="preencoded.png"/>
          <p:cNvPicPr preferRelativeResize="0"/>
          <p:nvPr/>
        </p:nvPicPr>
        <p:blipFill rotWithShape="1">
          <a:blip r:embed="rId5">
            <a:alphaModFix/>
          </a:blip>
          <a:srcRect l="-23500" t="-70167" r="-23500" b="-70166"/>
          <a:stretch/>
        </p:blipFill>
        <p:spPr>
          <a:xfrm>
            <a:off x="0" y="0"/>
            <a:ext cx="4199475" cy="6865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8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66106" y="476131"/>
            <a:ext cx="7046738" cy="5904024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8"/>
          <p:cNvSpPr/>
          <p:nvPr/>
        </p:nvSpPr>
        <p:spPr>
          <a:xfrm>
            <a:off x="4761309" y="2499973"/>
            <a:ext cx="6856286" cy="182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Poppins"/>
              <a:buNone/>
            </a:pPr>
            <a: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Cantonese</a:t>
            </a:r>
            <a:b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translation of</a:t>
            </a:r>
            <a:br>
              <a:rPr lang="en-US" sz="5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5000" b="1">
                <a:solidFill>
                  <a:srgbClr val="E36C09"/>
                </a:solidFill>
                <a:latin typeface="Poppins"/>
                <a:ea typeface="Poppins"/>
                <a:cs typeface="Poppins"/>
                <a:sym typeface="Poppins"/>
              </a:rPr>
              <a:t>balance</a:t>
            </a:r>
            <a: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is: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p28" descr="preencoded.png"/>
          <p:cNvPicPr preferRelativeResize="0"/>
          <p:nvPr/>
        </p:nvPicPr>
        <p:blipFill rotWithShape="1">
          <a:blip r:embed="rId7">
            <a:alphaModFix/>
          </a:blip>
          <a:srcRect l="-7937" t="-7937" r="-7937" b="-7937"/>
          <a:stretch/>
        </p:blipFill>
        <p:spPr>
          <a:xfrm>
            <a:off x="6823896" y="4514578"/>
            <a:ext cx="2692910" cy="1693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B(C).m4a" descr="B(C).m4a">
            <a:hlinkClick r:id="" action="ppaction://media"/>
            <a:extLst>
              <a:ext uri="{FF2B5EF4-FFF2-40B4-BE49-F238E27FC236}">
                <a16:creationId xmlns:a16="http://schemas.microsoft.com/office/drawing/2014/main" id="{43BCCF48-01A7-E15D-4BDF-B9C714A859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01842" y="508045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2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88952" cy="76181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9"/>
          <p:cNvSpPr/>
          <p:nvPr/>
        </p:nvSpPr>
        <p:spPr>
          <a:xfrm>
            <a:off x="0" y="0"/>
            <a:ext cx="12188955" cy="1590039"/>
          </a:xfrm>
          <a:prstGeom prst="rect">
            <a:avLst/>
          </a:prstGeom>
          <a:solidFill>
            <a:srgbClr val="1D35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9"/>
          <p:cNvSpPr/>
          <p:nvPr/>
        </p:nvSpPr>
        <p:spPr>
          <a:xfrm>
            <a:off x="95226" y="447563"/>
            <a:ext cx="11998500" cy="6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7100"/>
              <a:buFont typeface="Poppins"/>
              <a:buNone/>
            </a:pPr>
            <a:r>
              <a:rPr lang="en-US" sz="7100" b="1">
                <a:solidFill>
                  <a:srgbClr val="EDEDED"/>
                </a:solidFill>
                <a:latin typeface="Poppins"/>
                <a:ea typeface="Poppins"/>
                <a:cs typeface="Poppins"/>
                <a:sym typeface="Poppins"/>
              </a:rPr>
              <a:t>Time to Review</a:t>
            </a:r>
            <a:endParaRPr sz="1800">
              <a:solidFill>
                <a:srgbClr val="EDEDE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9"/>
          <p:cNvSpPr/>
          <p:nvPr/>
        </p:nvSpPr>
        <p:spPr>
          <a:xfrm>
            <a:off x="198234" y="1976732"/>
            <a:ext cx="2207108" cy="3790002"/>
          </a:xfrm>
          <a:prstGeom prst="roundRect">
            <a:avLst>
              <a:gd name="adj" fmla="val 2527"/>
            </a:avLst>
          </a:prstGeom>
          <a:noFill/>
          <a:ln w="25400" cap="flat" cmpd="sng">
            <a:solidFill>
              <a:srgbClr val="466AA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9"/>
          <p:cNvSpPr/>
          <p:nvPr/>
        </p:nvSpPr>
        <p:spPr>
          <a:xfrm>
            <a:off x="198234" y="5857819"/>
            <a:ext cx="2207108" cy="390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2200"/>
              <a:buFont typeface="Lato"/>
              <a:buNone/>
            </a:pPr>
            <a:r>
              <a:rPr lang="en-US" sz="2200" b="1">
                <a:solidFill>
                  <a:srgbClr val="E36C09"/>
                </a:solidFill>
                <a:latin typeface="Lato"/>
                <a:ea typeface="Lato"/>
                <a:cs typeface="Lato"/>
                <a:sym typeface="Lato"/>
              </a:rPr>
              <a:t>Ecosystem</a:t>
            </a:r>
            <a:endParaRPr sz="22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29"/>
          <p:cNvSpPr/>
          <p:nvPr/>
        </p:nvSpPr>
        <p:spPr>
          <a:xfrm>
            <a:off x="2623968" y="5851477"/>
            <a:ext cx="2207108" cy="390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2200"/>
              <a:buFont typeface="Lato"/>
              <a:buNone/>
            </a:pPr>
            <a:r>
              <a:rPr lang="en-US" sz="2200" b="1">
                <a:solidFill>
                  <a:srgbClr val="E36C09"/>
                </a:solidFill>
                <a:latin typeface="Lato"/>
                <a:ea typeface="Lato"/>
                <a:cs typeface="Lato"/>
                <a:sym typeface="Lato"/>
              </a:rPr>
              <a:t>Interdependence</a:t>
            </a:r>
            <a:endParaRPr sz="22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29"/>
          <p:cNvSpPr/>
          <p:nvPr/>
        </p:nvSpPr>
        <p:spPr>
          <a:xfrm>
            <a:off x="5049702" y="5941785"/>
            <a:ext cx="2049409" cy="222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2200"/>
              <a:buFont typeface="Lato"/>
              <a:buNone/>
            </a:pPr>
            <a:r>
              <a:rPr lang="en-US" sz="2200" b="1">
                <a:solidFill>
                  <a:srgbClr val="E36C09"/>
                </a:solidFill>
                <a:latin typeface="Lato"/>
                <a:ea typeface="Lato"/>
                <a:cs typeface="Lato"/>
                <a:sym typeface="Lato"/>
              </a:rPr>
              <a:t>Balance</a:t>
            </a:r>
            <a:endParaRPr sz="22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5" name="Google Shape;325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7139" y="2166608"/>
            <a:ext cx="1949298" cy="1543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66345" y="2162871"/>
            <a:ext cx="1922355" cy="1547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59122" y="2089788"/>
            <a:ext cx="2007165" cy="1620409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29"/>
          <p:cNvSpPr/>
          <p:nvPr/>
        </p:nvSpPr>
        <p:spPr>
          <a:xfrm>
            <a:off x="5049704" y="1982164"/>
            <a:ext cx="2207108" cy="3790002"/>
          </a:xfrm>
          <a:prstGeom prst="roundRect">
            <a:avLst>
              <a:gd name="adj" fmla="val 2527"/>
            </a:avLst>
          </a:prstGeom>
          <a:noFill/>
          <a:ln w="25400" cap="flat" cmpd="sng">
            <a:solidFill>
              <a:srgbClr val="466AA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29"/>
          <p:cNvSpPr/>
          <p:nvPr/>
        </p:nvSpPr>
        <p:spPr>
          <a:xfrm>
            <a:off x="2623969" y="1976732"/>
            <a:ext cx="2207108" cy="3790002"/>
          </a:xfrm>
          <a:prstGeom prst="roundRect">
            <a:avLst>
              <a:gd name="adj" fmla="val 2527"/>
            </a:avLst>
          </a:prstGeom>
          <a:noFill/>
          <a:ln w="25400" cap="flat" cmpd="sng">
            <a:solidFill>
              <a:srgbClr val="466AA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0" name="Google Shape;330;p29"/>
          <p:cNvGrpSpPr/>
          <p:nvPr/>
        </p:nvGrpSpPr>
        <p:grpSpPr>
          <a:xfrm>
            <a:off x="8091875" y="2054206"/>
            <a:ext cx="3620946" cy="1603651"/>
            <a:chOff x="8091875" y="2054206"/>
            <a:chExt cx="3620946" cy="1603651"/>
          </a:xfrm>
        </p:grpSpPr>
        <p:sp>
          <p:nvSpPr>
            <p:cNvPr id="331" name="Google Shape;331;p29"/>
            <p:cNvSpPr/>
            <p:nvPr/>
          </p:nvSpPr>
          <p:spPr>
            <a:xfrm>
              <a:off x="8094226" y="2067818"/>
              <a:ext cx="3618595" cy="1590039"/>
            </a:xfrm>
            <a:prstGeom prst="roundRect">
              <a:avLst>
                <a:gd name="adj" fmla="val 2527"/>
              </a:avLst>
            </a:prstGeom>
            <a:noFill/>
            <a:ln w="25400" cap="flat" cmpd="sng">
              <a:solidFill>
                <a:srgbClr val="000000">
                  <a:alpha val="8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9"/>
            <p:cNvSpPr/>
            <p:nvPr/>
          </p:nvSpPr>
          <p:spPr>
            <a:xfrm>
              <a:off x="8091875" y="2054206"/>
              <a:ext cx="3618595" cy="540348"/>
            </a:xfrm>
            <a:prstGeom prst="roundRect">
              <a:avLst>
                <a:gd name="adj" fmla="val 2527"/>
              </a:avLst>
            </a:prstGeom>
            <a:solidFill>
              <a:srgbClr val="244061"/>
            </a:solidFill>
            <a:ln w="25400" cap="flat" cmpd="sng">
              <a:solidFill>
                <a:srgbClr val="000000">
                  <a:alpha val="8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9"/>
            <p:cNvSpPr txBox="1"/>
            <p:nvPr/>
          </p:nvSpPr>
          <p:spPr>
            <a:xfrm>
              <a:off x="8091876" y="2099290"/>
              <a:ext cx="3618594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>
                  <a:solidFill>
                    <a:srgbClr val="EDEDED"/>
                  </a:solidFill>
                  <a:latin typeface="Lato"/>
                  <a:ea typeface="Lato"/>
                  <a:cs typeface="Lato"/>
                  <a:sym typeface="Lato"/>
                </a:rPr>
                <a:t>Eco-</a:t>
              </a:r>
              <a:endParaRPr/>
            </a:p>
          </p:txBody>
        </p:sp>
      </p:grpSp>
      <p:grpSp>
        <p:nvGrpSpPr>
          <p:cNvPr id="334" name="Google Shape;334;p29"/>
          <p:cNvGrpSpPr/>
          <p:nvPr/>
        </p:nvGrpSpPr>
        <p:grpSpPr>
          <a:xfrm>
            <a:off x="8091875" y="4163083"/>
            <a:ext cx="3620946" cy="1603651"/>
            <a:chOff x="8091875" y="2054206"/>
            <a:chExt cx="3620946" cy="1603651"/>
          </a:xfrm>
        </p:grpSpPr>
        <p:sp>
          <p:nvSpPr>
            <p:cNvPr id="335" name="Google Shape;335;p29"/>
            <p:cNvSpPr/>
            <p:nvPr/>
          </p:nvSpPr>
          <p:spPr>
            <a:xfrm>
              <a:off x="8094226" y="2067818"/>
              <a:ext cx="3618595" cy="1590039"/>
            </a:xfrm>
            <a:prstGeom prst="roundRect">
              <a:avLst>
                <a:gd name="adj" fmla="val 2527"/>
              </a:avLst>
            </a:prstGeom>
            <a:noFill/>
            <a:ln w="25400" cap="flat" cmpd="sng">
              <a:solidFill>
                <a:srgbClr val="000000">
                  <a:alpha val="8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9"/>
            <p:cNvSpPr/>
            <p:nvPr/>
          </p:nvSpPr>
          <p:spPr>
            <a:xfrm>
              <a:off x="8091875" y="2054206"/>
              <a:ext cx="3618595" cy="540348"/>
            </a:xfrm>
            <a:prstGeom prst="roundRect">
              <a:avLst>
                <a:gd name="adj" fmla="val 2527"/>
              </a:avLst>
            </a:prstGeom>
            <a:solidFill>
              <a:srgbClr val="244061"/>
            </a:solidFill>
            <a:ln w="25400" cap="flat" cmpd="sng">
              <a:solidFill>
                <a:srgbClr val="000000">
                  <a:alpha val="8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9"/>
            <p:cNvSpPr txBox="1"/>
            <p:nvPr/>
          </p:nvSpPr>
          <p:spPr>
            <a:xfrm>
              <a:off x="8091876" y="2099290"/>
              <a:ext cx="3618594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>
                  <a:solidFill>
                    <a:srgbClr val="EDEDED"/>
                  </a:solidFill>
                  <a:latin typeface="Lato"/>
                  <a:ea typeface="Lato"/>
                  <a:cs typeface="Lato"/>
                  <a:sym typeface="Lato"/>
                </a:rPr>
                <a:t>Inter-</a:t>
              </a:r>
              <a:endParaRPr/>
            </a:p>
          </p:txBody>
        </p:sp>
      </p:grpSp>
      <p:sp>
        <p:nvSpPr>
          <p:cNvPr id="338" name="Google Shape;338;p29"/>
          <p:cNvSpPr txBox="1"/>
          <p:nvPr/>
        </p:nvSpPr>
        <p:spPr>
          <a:xfrm>
            <a:off x="327139" y="4163083"/>
            <a:ext cx="194929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 different groups of life found in an</a:t>
            </a:r>
            <a:br>
              <a:rPr lang="en-US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environment.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29"/>
          <p:cNvSpPr txBox="1"/>
          <p:nvPr/>
        </p:nvSpPr>
        <p:spPr>
          <a:xfrm>
            <a:off x="2766345" y="4163083"/>
            <a:ext cx="192235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When things need each other to survive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9"/>
          <p:cNvSpPr txBox="1"/>
          <p:nvPr/>
        </p:nvSpPr>
        <p:spPr>
          <a:xfrm>
            <a:off x="5159122" y="4163083"/>
            <a:ext cx="200716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 steady, stable position or condition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29"/>
          <p:cNvSpPr txBox="1"/>
          <p:nvPr/>
        </p:nvSpPr>
        <p:spPr>
          <a:xfrm>
            <a:off x="8394492" y="2923082"/>
            <a:ext cx="307298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Environment</a:t>
            </a:r>
            <a:endParaRPr/>
          </a:p>
        </p:txBody>
      </p:sp>
      <p:sp>
        <p:nvSpPr>
          <p:cNvPr id="342" name="Google Shape;342;p29"/>
          <p:cNvSpPr txBox="1"/>
          <p:nvPr/>
        </p:nvSpPr>
        <p:spPr>
          <a:xfrm>
            <a:off x="8394492" y="4931764"/>
            <a:ext cx="307298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Among or together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88952" cy="7618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3"/>
          <p:cNvSpPr/>
          <p:nvPr/>
        </p:nvSpPr>
        <p:spPr>
          <a:xfrm>
            <a:off x="0" y="0"/>
            <a:ext cx="12188955" cy="1590039"/>
          </a:xfrm>
          <a:prstGeom prst="rect">
            <a:avLst/>
          </a:prstGeom>
          <a:solidFill>
            <a:srgbClr val="1D35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95226" y="447563"/>
            <a:ext cx="11998500" cy="6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100"/>
              <a:buFont typeface="Poppins"/>
              <a:buNone/>
            </a:pPr>
            <a:r>
              <a:rPr lang="en-US" sz="71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Words of the Day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476131" y="2067818"/>
            <a:ext cx="3618595" cy="3790002"/>
          </a:xfrm>
          <a:prstGeom prst="roundRect">
            <a:avLst>
              <a:gd name="adj" fmla="val 2527"/>
            </a:avLst>
          </a:prstGeom>
          <a:noFill/>
          <a:ln w="25400" cap="flat" cmpd="sng">
            <a:solidFill>
              <a:srgbClr val="466AA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95226" y="6019704"/>
            <a:ext cx="4380405" cy="359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3600"/>
              <a:buFont typeface="Lato"/>
              <a:buNone/>
            </a:pPr>
            <a:r>
              <a:rPr lang="en-US" sz="3600" b="1">
                <a:solidFill>
                  <a:srgbClr val="E36C09"/>
                </a:solidFill>
                <a:latin typeface="Lato"/>
                <a:ea typeface="Lato"/>
                <a:cs typeface="Lato"/>
                <a:sym typeface="Lato"/>
              </a:rPr>
              <a:t>Ecosystem</a:t>
            </a:r>
            <a:endParaRPr sz="1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4285178" y="2067818"/>
            <a:ext cx="3618595" cy="3790002"/>
          </a:xfrm>
          <a:prstGeom prst="roundRect">
            <a:avLst>
              <a:gd name="adj" fmla="val 2527"/>
            </a:avLst>
          </a:prstGeom>
          <a:noFill/>
          <a:ln w="25400" cap="flat" cmpd="sng">
            <a:solidFill>
              <a:srgbClr val="000000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3904274" y="6019704"/>
            <a:ext cx="4380405" cy="359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3600"/>
              <a:buFont typeface="Lato"/>
              <a:buNone/>
            </a:pPr>
            <a:r>
              <a:rPr lang="en-US" sz="3600" b="1">
                <a:solidFill>
                  <a:srgbClr val="E36C09"/>
                </a:solidFill>
                <a:latin typeface="Lato"/>
                <a:ea typeface="Lato"/>
                <a:cs typeface="Lato"/>
                <a:sym typeface="Lato"/>
              </a:rPr>
              <a:t>Interdependence</a:t>
            </a:r>
            <a:endParaRPr sz="1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"/>
          <p:cNvSpPr/>
          <p:nvPr/>
        </p:nvSpPr>
        <p:spPr>
          <a:xfrm>
            <a:off x="8094226" y="2067818"/>
            <a:ext cx="3618595" cy="3790002"/>
          </a:xfrm>
          <a:prstGeom prst="roundRect">
            <a:avLst>
              <a:gd name="adj" fmla="val 2527"/>
            </a:avLst>
          </a:prstGeom>
          <a:noFill/>
          <a:ln w="25400" cap="flat" cmpd="sng">
            <a:solidFill>
              <a:srgbClr val="000000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7713321" y="6019704"/>
            <a:ext cx="4380405" cy="359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3600"/>
              <a:buFont typeface="Lato"/>
              <a:buNone/>
            </a:pPr>
            <a:r>
              <a:rPr lang="en-US" sz="3600" b="1">
                <a:solidFill>
                  <a:srgbClr val="E36C09"/>
                </a:solidFill>
                <a:latin typeface="Lato"/>
                <a:ea typeface="Lato"/>
                <a:cs typeface="Lato"/>
                <a:sym typeface="Lato"/>
              </a:rPr>
              <a:t>Balance</a:t>
            </a:r>
            <a:endParaRPr sz="1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891" y="2608686"/>
            <a:ext cx="3420093" cy="2708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12137" y="2608686"/>
            <a:ext cx="3364675" cy="2708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30087" y="2608686"/>
            <a:ext cx="3354669" cy="2708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2877840" cy="7014754"/>
          </a:xfrm>
          <a:prstGeom prst="rect">
            <a:avLst/>
          </a:prstGeom>
          <a:solidFill>
            <a:srgbClr val="1D3557"/>
          </a:solidFill>
        </p:spPr>
      </p:sp>
      <p:sp>
        <p:nvSpPr>
          <p:cNvPr id="3" name="Object 2"/>
          <p:cNvSpPr/>
          <p:nvPr/>
        </p:nvSpPr>
        <p:spPr>
          <a:xfrm>
            <a:off x="77521" y="2528541"/>
            <a:ext cx="2722798" cy="180091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spcAft>
                <a:spcPts val="600"/>
              </a:spcAft>
              <a:buNone/>
            </a:pPr>
            <a:r>
              <a:rPr lang="en-US" sz="3200" b="1" spc="48" dirty="0">
                <a:solidFill>
                  <a:srgbClr val="FFFFFF">
                    <a:alpha val="90000"/>
                  </a:srgbClr>
                </a:solidFill>
                <a:latin typeface="Poppins" pitchFamily="34" charset="0"/>
                <a:cs typeface="Poppins" pitchFamily="34" charset="-120"/>
              </a:rPr>
              <a:t>Is It Time To Reassess Our  Relationship with Nature?</a:t>
            </a:r>
            <a:endParaRPr lang="en-US" sz="1200" b="1" dirty="0"/>
          </a:p>
        </p:txBody>
      </p:sp>
      <p:pic>
        <p:nvPicPr>
          <p:cNvPr id="5" name="Online Media 1" descr="Is it time to reassess our relationship with nature">
            <a:hlinkClick r:id="" action="ppaction://media"/>
            <a:extLst>
              <a:ext uri="{FF2B5EF4-FFF2-40B4-BE49-F238E27FC236}">
                <a16:creationId xmlns:a16="http://schemas.microsoft.com/office/drawing/2014/main" id="{53B694C6-48B9-AD49-D3B0-A65A165A8B3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45014" y="1072958"/>
            <a:ext cx="8617411" cy="486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1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4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88952" cy="76181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45"/>
          <p:cNvSpPr/>
          <p:nvPr/>
        </p:nvSpPr>
        <p:spPr>
          <a:xfrm>
            <a:off x="0" y="0"/>
            <a:ext cx="12188952" cy="1590039"/>
          </a:xfrm>
          <a:prstGeom prst="rect">
            <a:avLst/>
          </a:prstGeom>
          <a:solidFill>
            <a:srgbClr val="1D35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45"/>
          <p:cNvSpPr/>
          <p:nvPr/>
        </p:nvSpPr>
        <p:spPr>
          <a:xfrm>
            <a:off x="95226" y="447563"/>
            <a:ext cx="11998500" cy="6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100"/>
              <a:buFont typeface="Poppins"/>
              <a:buNone/>
            </a:pPr>
            <a:r>
              <a:rPr lang="en-US" sz="7100" b="1" dirty="0">
                <a:solidFill>
                  <a:srgbClr val="FFFFFF"/>
                </a:solidFill>
                <a:latin typeface="Poppins"/>
                <a:cs typeface="Poppins"/>
                <a:sym typeface="Poppins"/>
              </a:rPr>
              <a:t>Lesson Links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45"/>
          <p:cNvSpPr/>
          <p:nvPr/>
        </p:nvSpPr>
        <p:spPr>
          <a:xfrm>
            <a:off x="4585556" y="2118536"/>
            <a:ext cx="1104624" cy="371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None/>
            </a:pPr>
            <a:r>
              <a:rPr lang="en-US" sz="14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45"/>
          <p:cNvSpPr/>
          <p:nvPr/>
        </p:nvSpPr>
        <p:spPr>
          <a:xfrm>
            <a:off x="673768" y="2128149"/>
            <a:ext cx="11343777" cy="428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sz="4000" b="1" spc="48" dirty="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  <a:hlinkClick r:id="rId4"/>
              </a:rPr>
              <a:t>Is It Time To Reassess Our  Relationship with Nature?</a:t>
            </a:r>
            <a:endParaRPr lang="en-US" sz="4000" b="1" dirty="0">
              <a:solidFill>
                <a:schemeClr val="tx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Lato"/>
              <a:buNone/>
            </a:pPr>
            <a:endParaRPr lang="en-US" sz="2000" b="1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https://www.youtube.com/watch?v=r6SOxLO-Pzo</a:t>
            </a:r>
            <a:r>
              <a:rPr lang="en-US" sz="2000" dirty="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Lato"/>
              <a:buNone/>
            </a:pPr>
            <a:endParaRPr lang="en-US" sz="3800" b="1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21" name="Google Shape;521;p45"/>
          <p:cNvSpPr/>
          <p:nvPr/>
        </p:nvSpPr>
        <p:spPr>
          <a:xfrm>
            <a:off x="4585556" y="3388383"/>
            <a:ext cx="1104624" cy="371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None/>
            </a:pPr>
            <a:r>
              <a:rPr lang="en-US" sz="14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45"/>
          <p:cNvSpPr/>
          <p:nvPr/>
        </p:nvSpPr>
        <p:spPr>
          <a:xfrm>
            <a:off x="4585556" y="4658230"/>
            <a:ext cx="1104624" cy="371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None/>
            </a:pPr>
            <a:r>
              <a:rPr lang="en-US" sz="14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45"/>
          <p:cNvSpPr/>
          <p:nvPr/>
        </p:nvSpPr>
        <p:spPr>
          <a:xfrm>
            <a:off x="4585556" y="5410336"/>
            <a:ext cx="1104624" cy="371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None/>
            </a:pPr>
            <a:r>
              <a:rPr lang="en-US" sz="14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4374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557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"/>
          <p:cNvSpPr/>
          <p:nvPr/>
        </p:nvSpPr>
        <p:spPr>
          <a:xfrm>
            <a:off x="1823777" y="2404259"/>
            <a:ext cx="8541399" cy="988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10700"/>
              <a:buFont typeface="Poppins"/>
              <a:buNone/>
            </a:pPr>
            <a:r>
              <a:rPr lang="en-US" sz="10700" b="1">
                <a:solidFill>
                  <a:srgbClr val="E36C09"/>
                </a:solidFill>
                <a:latin typeface="Poppins"/>
                <a:ea typeface="Poppins"/>
                <a:cs typeface="Poppins"/>
                <a:sym typeface="Poppins"/>
              </a:rPr>
              <a:t>Ecosystem</a:t>
            </a:r>
            <a:endParaRPr sz="1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5170815" y="4106213"/>
            <a:ext cx="1847321" cy="317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oppins"/>
              <a:buNone/>
            </a:pPr>
            <a:r>
              <a:rPr lang="en-US" sz="3200" i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Noun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88952" cy="7618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5"/>
          <p:cNvSpPr/>
          <p:nvPr/>
        </p:nvSpPr>
        <p:spPr>
          <a:xfrm>
            <a:off x="0" y="0"/>
            <a:ext cx="12188955" cy="1590039"/>
          </a:xfrm>
          <a:prstGeom prst="rect">
            <a:avLst/>
          </a:prstGeom>
          <a:solidFill>
            <a:srgbClr val="1D35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5"/>
          <p:cNvSpPr/>
          <p:nvPr/>
        </p:nvSpPr>
        <p:spPr>
          <a:xfrm>
            <a:off x="95226" y="447563"/>
            <a:ext cx="11998500" cy="6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7100"/>
              <a:buFont typeface="Poppins"/>
              <a:buNone/>
            </a:pPr>
            <a:r>
              <a:rPr lang="en-US" sz="7100" b="1">
                <a:solidFill>
                  <a:srgbClr val="E36C09"/>
                </a:solidFill>
                <a:latin typeface="Poppins"/>
                <a:ea typeface="Poppins"/>
                <a:cs typeface="Poppins"/>
                <a:sym typeface="Poppins"/>
              </a:rPr>
              <a:t>Ecosystem</a:t>
            </a:r>
            <a:endParaRPr sz="1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476131" y="2066170"/>
            <a:ext cx="3348715" cy="43139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"/>
          <p:cNvSpPr/>
          <p:nvPr/>
        </p:nvSpPr>
        <p:spPr>
          <a:xfrm>
            <a:off x="4300951" y="3152241"/>
            <a:ext cx="133316" cy="133317"/>
          </a:xfrm>
          <a:prstGeom prst="ellipse">
            <a:avLst/>
          </a:prstGeom>
          <a:solidFill>
            <a:srgbClr val="466A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5"/>
          <p:cNvSpPr/>
          <p:nvPr/>
        </p:nvSpPr>
        <p:spPr>
          <a:xfrm>
            <a:off x="4577132" y="3007915"/>
            <a:ext cx="7421367" cy="977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Lato"/>
              <a:buNone/>
            </a:pPr>
            <a:r>
              <a:rPr lang="en-US" sz="40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Have you heard this word</a:t>
            </a:r>
            <a:br>
              <a:rPr lang="en-US" sz="40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40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before?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4300951" y="4577137"/>
            <a:ext cx="133316" cy="133317"/>
          </a:xfrm>
          <a:prstGeom prst="ellipse">
            <a:avLst/>
          </a:prstGeom>
          <a:solidFill>
            <a:srgbClr val="466A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4577132" y="4432779"/>
            <a:ext cx="7421367" cy="977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Lato"/>
              <a:buNone/>
            </a:pPr>
            <a:r>
              <a:rPr lang="en-US" sz="40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do you know about this</a:t>
            </a:r>
            <a:br>
              <a:rPr lang="en-US" sz="40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40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word?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5174" y="1727550"/>
            <a:ext cx="2934374" cy="5015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557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"/>
          <p:cNvSpPr/>
          <p:nvPr/>
        </p:nvSpPr>
        <p:spPr>
          <a:xfrm>
            <a:off x="1823777" y="2106510"/>
            <a:ext cx="8541399" cy="988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10700"/>
              <a:buFont typeface="Poppins"/>
              <a:buNone/>
            </a:pPr>
            <a:r>
              <a:rPr lang="en-US" sz="10700" b="1">
                <a:solidFill>
                  <a:srgbClr val="E36C09"/>
                </a:solidFill>
                <a:latin typeface="Poppins"/>
                <a:ea typeface="Poppins"/>
                <a:cs typeface="Poppins"/>
                <a:sym typeface="Poppins"/>
              </a:rPr>
              <a:t>Ecosystem</a:t>
            </a:r>
            <a:endParaRPr sz="1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3725582" y="3808464"/>
            <a:ext cx="4737789" cy="317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Poppins"/>
              <a:buNone/>
            </a:pPr>
            <a:r>
              <a:rPr lang="en-US" sz="3200" b="1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Eco</a:t>
            </a:r>
            <a:r>
              <a:rPr lang="en-US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= environment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347831" y="4382821"/>
            <a:ext cx="9493289" cy="338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400"/>
              <a:buFont typeface="Lato"/>
              <a:buNone/>
            </a:pPr>
            <a:r>
              <a:rPr lang="en-US" sz="3400" b="1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System</a:t>
            </a:r>
            <a:r>
              <a:rPr lang="en-US" sz="34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= a group of things that work together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88952" cy="7618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7"/>
          <p:cNvSpPr/>
          <p:nvPr/>
        </p:nvSpPr>
        <p:spPr>
          <a:xfrm>
            <a:off x="-122370" y="0"/>
            <a:ext cx="12433691" cy="2375065"/>
          </a:xfrm>
          <a:prstGeom prst="rect">
            <a:avLst/>
          </a:prstGeom>
          <a:solidFill>
            <a:srgbClr val="1D35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7"/>
          <p:cNvSpPr/>
          <p:nvPr/>
        </p:nvSpPr>
        <p:spPr>
          <a:xfrm>
            <a:off x="95225" y="190619"/>
            <a:ext cx="11998500" cy="2070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400"/>
              <a:buFont typeface="Poppins"/>
              <a:buNone/>
            </a:pPr>
            <a:r>
              <a:rPr lang="en-US" sz="4400" b="1">
                <a:solidFill>
                  <a:srgbClr val="E36C09"/>
                </a:solidFill>
                <a:latin typeface="Poppins"/>
                <a:ea typeface="Poppins"/>
                <a:cs typeface="Poppins"/>
                <a:sym typeface="Poppins"/>
              </a:rPr>
              <a:t>Ecosystem</a:t>
            </a:r>
            <a:r>
              <a:rPr lang="en-US" sz="44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is the</a:t>
            </a:r>
            <a:br>
              <a:rPr lang="en-US" sz="4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4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different groups of life</a:t>
            </a:r>
            <a:br>
              <a:rPr lang="en-US" sz="4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4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found in an environment.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7016450" y="3517300"/>
            <a:ext cx="4901700" cy="1931400"/>
          </a:xfrm>
          <a:prstGeom prst="rect">
            <a:avLst/>
          </a:prstGeom>
          <a:solidFill>
            <a:srgbClr val="1D35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7"/>
          <p:cNvSpPr/>
          <p:nvPr/>
        </p:nvSpPr>
        <p:spPr>
          <a:xfrm>
            <a:off x="7352700" y="3574925"/>
            <a:ext cx="4401900" cy="18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Lato"/>
              <a:buNone/>
            </a:pPr>
            <a:r>
              <a:rPr lang="en-US" sz="27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What different kinds of life do you see in this </a:t>
            </a:r>
            <a:r>
              <a:rPr lang="en-US" sz="2700" b="1">
                <a:solidFill>
                  <a:srgbClr val="E36C09"/>
                </a:solidFill>
                <a:latin typeface="Lato"/>
                <a:ea typeface="Lato"/>
                <a:cs typeface="Lato"/>
                <a:sym typeface="Lato"/>
              </a:rPr>
              <a:t>ecosystem</a:t>
            </a:r>
            <a:r>
              <a:rPr lang="en-US" sz="27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?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2945" y="2556164"/>
            <a:ext cx="5134489" cy="3853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557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"/>
          <p:cNvSpPr/>
          <p:nvPr/>
        </p:nvSpPr>
        <p:spPr>
          <a:xfrm>
            <a:off x="0" y="0"/>
            <a:ext cx="4199475" cy="68658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4" name="Google Shape;94;p8" descr="preencoded.png"/>
          <p:cNvPicPr preferRelativeResize="0"/>
          <p:nvPr/>
        </p:nvPicPr>
        <p:blipFill rotWithShape="1">
          <a:blip r:embed="rId5">
            <a:alphaModFix/>
          </a:blip>
          <a:srcRect l="-23500" t="-70167" r="-23500" b="-70166"/>
          <a:stretch/>
        </p:blipFill>
        <p:spPr>
          <a:xfrm>
            <a:off x="0" y="0"/>
            <a:ext cx="4199475" cy="6865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8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66077" y="476131"/>
            <a:ext cx="7046738" cy="590402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8"/>
          <p:cNvSpPr/>
          <p:nvPr/>
        </p:nvSpPr>
        <p:spPr>
          <a:xfrm>
            <a:off x="4761309" y="1825272"/>
            <a:ext cx="6856286" cy="3177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Poppins"/>
              <a:buNone/>
            </a:pPr>
            <a: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Spanish</a:t>
            </a:r>
            <a:b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translation of</a:t>
            </a:r>
            <a:br>
              <a:rPr lang="en-US" sz="5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5000" b="1">
                <a:solidFill>
                  <a:srgbClr val="E36C09"/>
                </a:solidFill>
                <a:latin typeface="Poppins"/>
                <a:ea typeface="Poppins"/>
                <a:cs typeface="Poppins"/>
                <a:sym typeface="Poppins"/>
              </a:rPr>
              <a:t>ecosystem</a:t>
            </a:r>
            <a: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is: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Poppins"/>
              <a:buNone/>
            </a:pPr>
            <a: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5000" b="1" i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ecosistema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E(S).m4a" descr="E(S).m4a">
            <a:hlinkClick r:id="" action="ppaction://media"/>
            <a:extLst>
              <a:ext uri="{FF2B5EF4-FFF2-40B4-BE49-F238E27FC236}">
                <a16:creationId xmlns:a16="http://schemas.microsoft.com/office/drawing/2014/main" id="{86E30029-F6C0-4292-2FBE-33C7596018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52986" y="52849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88952" cy="7618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9"/>
          <p:cNvSpPr/>
          <p:nvPr/>
        </p:nvSpPr>
        <p:spPr>
          <a:xfrm>
            <a:off x="0" y="0"/>
            <a:ext cx="12188955" cy="1274507"/>
          </a:xfrm>
          <a:prstGeom prst="rect">
            <a:avLst/>
          </a:prstGeom>
          <a:solidFill>
            <a:srgbClr val="1D35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"/>
          <p:cNvSpPr/>
          <p:nvPr/>
        </p:nvSpPr>
        <p:spPr>
          <a:xfrm>
            <a:off x="95226" y="447563"/>
            <a:ext cx="11998500" cy="35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oppins"/>
              <a:buNone/>
            </a:pPr>
            <a:r>
              <a:rPr lang="en-US" sz="6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Cognates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9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131" y="2885704"/>
            <a:ext cx="5713571" cy="154752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9"/>
          <p:cNvSpPr/>
          <p:nvPr/>
        </p:nvSpPr>
        <p:spPr>
          <a:xfrm>
            <a:off x="285679" y="3084080"/>
            <a:ext cx="5808797" cy="1274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Lato"/>
              <a:buNone/>
            </a:pPr>
            <a:r>
              <a:rPr lang="en-US" sz="27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Two Spanish and English words</a:t>
            </a:r>
            <a:br>
              <a:rPr lang="en-US" sz="27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27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that look alike and mean the</a:t>
            </a:r>
            <a:br>
              <a:rPr lang="en-US" sz="27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27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same thing are called </a:t>
            </a:r>
            <a:r>
              <a:rPr lang="en-US" sz="2700" b="1" u="sng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cognates</a:t>
            </a:r>
            <a:r>
              <a:rPr lang="en-US" sz="27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9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99253" y="2885704"/>
            <a:ext cx="5713571" cy="154752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9"/>
          <p:cNvSpPr/>
          <p:nvPr/>
        </p:nvSpPr>
        <p:spPr>
          <a:xfrm>
            <a:off x="6094476" y="3084080"/>
            <a:ext cx="5523119" cy="1076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2700"/>
              <a:buFont typeface="Lato"/>
              <a:buNone/>
            </a:pPr>
            <a:r>
              <a:rPr lang="en-US" sz="2700" b="1">
                <a:solidFill>
                  <a:srgbClr val="E36C09"/>
                </a:solidFill>
                <a:latin typeface="Lato"/>
                <a:ea typeface="Lato"/>
                <a:cs typeface="Lato"/>
                <a:sym typeface="Lato"/>
              </a:rPr>
              <a:t>Ecosystem</a:t>
            </a:r>
            <a:r>
              <a:rPr lang="en-US" sz="27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Lato"/>
              <a:buNone/>
            </a:pPr>
            <a:r>
              <a:rPr lang="en-US" sz="27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Ecosistema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546</Words>
  <Application>Microsoft Macintosh PowerPoint</Application>
  <PresentationFormat>Widescreen</PresentationFormat>
  <Paragraphs>121</Paragraphs>
  <Slides>31</Slides>
  <Notes>31</Notes>
  <HiddenSlides>0</HiddenSlides>
  <MMClips>14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Poppins</vt:lpstr>
      <vt:lpstr>Arial</vt:lpstr>
      <vt:lpstr>Lato</vt:lpstr>
      <vt:lpstr>Lato Medium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PptxGenJS</dc:creator>
  <cp:lastModifiedBy>Microsoft Office User</cp:lastModifiedBy>
  <cp:revision>4</cp:revision>
  <dcterms:created xsi:type="dcterms:W3CDTF">2022-08-12T20:20:08Z</dcterms:created>
  <dcterms:modified xsi:type="dcterms:W3CDTF">2022-08-25T18:28:00Z</dcterms:modified>
</cp:coreProperties>
</file>